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95" r:id="rId3"/>
    <p:sldId id="278" r:id="rId4"/>
    <p:sldId id="309" r:id="rId5"/>
    <p:sldId id="279" r:id="rId6"/>
    <p:sldId id="267" r:id="rId7"/>
    <p:sldId id="269" r:id="rId8"/>
    <p:sldId id="280" r:id="rId9"/>
    <p:sldId id="301" r:id="rId10"/>
    <p:sldId id="281" r:id="rId11"/>
    <p:sldId id="284" r:id="rId12"/>
    <p:sldId id="299" r:id="rId13"/>
    <p:sldId id="300" r:id="rId14"/>
    <p:sldId id="296" r:id="rId15"/>
    <p:sldId id="285" r:id="rId16"/>
    <p:sldId id="297" r:id="rId17"/>
    <p:sldId id="283" r:id="rId18"/>
    <p:sldId id="286" r:id="rId19"/>
    <p:sldId id="282" r:id="rId20"/>
    <p:sldId id="302" r:id="rId21"/>
    <p:sldId id="306" r:id="rId22"/>
    <p:sldId id="305" r:id="rId23"/>
    <p:sldId id="303" r:id="rId24"/>
    <p:sldId id="310" r:id="rId25"/>
    <p:sldId id="311" r:id="rId26"/>
    <p:sldId id="307" r:id="rId27"/>
    <p:sldId id="304" r:id="rId28"/>
    <p:sldId id="312" r:id="rId29"/>
    <p:sldId id="308" r:id="rId30"/>
    <p:sldId id="274" r:id="rId31"/>
    <p:sldId id="260" r:id="rId3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6" autoAdjust="0"/>
    <p:restoredTop sz="85963" autoAdjust="0"/>
  </p:normalViewPr>
  <p:slideViewPr>
    <p:cSldViewPr>
      <p:cViewPr varScale="1">
        <p:scale>
          <a:sx n="99" d="100"/>
          <a:sy n="99" d="100"/>
        </p:scale>
        <p:origin x="16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61EC8E8D-2058-4A8C-AECD-261DE527C4EE}" type="datetimeFigureOut">
              <a:rPr lang="en-US" smtClean="0"/>
              <a:t>8/14/2019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3913DA6D-AB4E-43F7-879D-A5500CA6847D}" type="slidenum">
              <a:rPr lang="en-US" smtClean="0"/>
              <a:t>‹#›</a:t>
            </a:fld>
            <a:endParaRPr lang="en-US"/>
          </a:p>
        </p:txBody>
      </p:sp>
    </p:spTree>
    <p:extLst>
      <p:ext uri="{BB962C8B-B14F-4D97-AF65-F5344CB8AC3E}">
        <p14:creationId xmlns:p14="http://schemas.microsoft.com/office/powerpoint/2010/main" val="1276150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2937241A-8CCD-4EDE-974D-5E0EB48A92C1}" type="datetimeFigureOut">
              <a:rPr lang="en-US" smtClean="0"/>
              <a:t>8/14/2019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C3B6475B-737C-4588-929A-EA2CCAC2CCEA}" type="slidenum">
              <a:rPr lang="en-US" smtClean="0"/>
              <a:t>‹#›</a:t>
            </a:fld>
            <a:endParaRPr lang="en-US"/>
          </a:p>
        </p:txBody>
      </p:sp>
    </p:spTree>
    <p:extLst>
      <p:ext uri="{BB962C8B-B14F-4D97-AF65-F5344CB8AC3E}">
        <p14:creationId xmlns:p14="http://schemas.microsoft.com/office/powerpoint/2010/main" val="126458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sure that some of you are familiar with the Japanese author, Marie Kondo, and her take on the art of organizing, purging, and fully considering what you have and what you need.  I thought that those</a:t>
            </a:r>
            <a:r>
              <a:rPr lang="en-US" baseline="0" dirty="0" smtClean="0"/>
              <a:t> principles would make for an exciting presentation title, because let’s face it….</a:t>
            </a:r>
            <a:endParaRPr lang="en-US" dirty="0"/>
          </a:p>
        </p:txBody>
      </p:sp>
      <p:sp>
        <p:nvSpPr>
          <p:cNvPr id="4" name="Slide Number Placeholder 3"/>
          <p:cNvSpPr>
            <a:spLocks noGrp="1"/>
          </p:cNvSpPr>
          <p:nvPr>
            <p:ph type="sldNum" sz="quarter" idx="10"/>
          </p:nvPr>
        </p:nvSpPr>
        <p:spPr/>
        <p:txBody>
          <a:bodyPr/>
          <a:lstStyle/>
          <a:p>
            <a:fld id="{C3B6475B-737C-4588-929A-EA2CCAC2CCEA}" type="slidenum">
              <a:rPr lang="en-US" smtClean="0"/>
              <a:t>1</a:t>
            </a:fld>
            <a:endParaRPr lang="en-US"/>
          </a:p>
        </p:txBody>
      </p:sp>
    </p:spTree>
    <p:extLst>
      <p:ext uri="{BB962C8B-B14F-4D97-AF65-F5344CB8AC3E}">
        <p14:creationId xmlns:p14="http://schemas.microsoft.com/office/powerpoint/2010/main" val="335638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6475B-737C-4588-929A-EA2CCAC2CCEA}" type="slidenum">
              <a:rPr lang="en-US" smtClean="0"/>
              <a:t>3</a:t>
            </a:fld>
            <a:endParaRPr lang="en-US"/>
          </a:p>
        </p:txBody>
      </p:sp>
    </p:spTree>
    <p:extLst>
      <p:ext uri="{BB962C8B-B14F-4D97-AF65-F5344CB8AC3E}">
        <p14:creationId xmlns:p14="http://schemas.microsoft.com/office/powerpoint/2010/main" val="226659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6475B-737C-4588-929A-EA2CCAC2CCEA}" type="slidenum">
              <a:rPr lang="en-US" smtClean="0"/>
              <a:t>4</a:t>
            </a:fld>
            <a:endParaRPr lang="en-US"/>
          </a:p>
        </p:txBody>
      </p:sp>
    </p:spTree>
    <p:extLst>
      <p:ext uri="{BB962C8B-B14F-4D97-AF65-F5344CB8AC3E}">
        <p14:creationId xmlns:p14="http://schemas.microsoft.com/office/powerpoint/2010/main" val="297086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6475B-737C-4588-929A-EA2CCAC2CCEA}" type="slidenum">
              <a:rPr lang="en-US" smtClean="0"/>
              <a:t>5</a:t>
            </a:fld>
            <a:endParaRPr lang="en-US"/>
          </a:p>
        </p:txBody>
      </p:sp>
    </p:spTree>
    <p:extLst>
      <p:ext uri="{BB962C8B-B14F-4D97-AF65-F5344CB8AC3E}">
        <p14:creationId xmlns:p14="http://schemas.microsoft.com/office/powerpoint/2010/main" val="186465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6475B-737C-4588-929A-EA2CCAC2CCEA}" type="slidenum">
              <a:rPr lang="en-US" smtClean="0"/>
              <a:t>9</a:t>
            </a:fld>
            <a:endParaRPr lang="en-US"/>
          </a:p>
        </p:txBody>
      </p:sp>
    </p:spTree>
    <p:extLst>
      <p:ext uri="{BB962C8B-B14F-4D97-AF65-F5344CB8AC3E}">
        <p14:creationId xmlns:p14="http://schemas.microsoft.com/office/powerpoint/2010/main" val="41354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6475B-737C-4588-929A-EA2CCAC2CCEA}" type="slidenum">
              <a:rPr lang="en-US" smtClean="0"/>
              <a:t>21</a:t>
            </a:fld>
            <a:endParaRPr lang="en-US"/>
          </a:p>
        </p:txBody>
      </p:sp>
    </p:spTree>
    <p:extLst>
      <p:ext uri="{BB962C8B-B14F-4D97-AF65-F5344CB8AC3E}">
        <p14:creationId xmlns:p14="http://schemas.microsoft.com/office/powerpoint/2010/main" val="124339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6475B-737C-4588-929A-EA2CCAC2CCEA}" type="slidenum">
              <a:rPr lang="en-US" smtClean="0"/>
              <a:t>22</a:t>
            </a:fld>
            <a:endParaRPr lang="en-US"/>
          </a:p>
        </p:txBody>
      </p:sp>
    </p:spTree>
    <p:extLst>
      <p:ext uri="{BB962C8B-B14F-4D97-AF65-F5344CB8AC3E}">
        <p14:creationId xmlns:p14="http://schemas.microsoft.com/office/powerpoint/2010/main" val="66778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6475B-737C-4588-929A-EA2CCAC2CCEA}" type="slidenum">
              <a:rPr lang="en-US" smtClean="0"/>
              <a:t>26</a:t>
            </a:fld>
            <a:endParaRPr lang="en-US"/>
          </a:p>
        </p:txBody>
      </p:sp>
    </p:spTree>
    <p:extLst>
      <p:ext uri="{BB962C8B-B14F-4D97-AF65-F5344CB8AC3E}">
        <p14:creationId xmlns:p14="http://schemas.microsoft.com/office/powerpoint/2010/main" val="201660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5B1517-62F7-48B1-B90C-9BA841357976}"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E187C-66E6-47E2-845D-D8DE074F096D}" type="slidenum">
              <a:rPr lang="en-US" smtClean="0"/>
              <a:t>‹#›</a:t>
            </a:fld>
            <a:endParaRPr lang="en-US"/>
          </a:p>
        </p:txBody>
      </p:sp>
    </p:spTree>
    <p:extLst>
      <p:ext uri="{BB962C8B-B14F-4D97-AF65-F5344CB8AC3E}">
        <p14:creationId xmlns:p14="http://schemas.microsoft.com/office/powerpoint/2010/main" val="145655842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B1517-62F7-48B1-B90C-9BA841357976}"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E187C-66E6-47E2-845D-D8DE074F096D}" type="slidenum">
              <a:rPr lang="en-US" smtClean="0"/>
              <a:t>‹#›</a:t>
            </a:fld>
            <a:endParaRPr lang="en-US"/>
          </a:p>
        </p:txBody>
      </p:sp>
    </p:spTree>
    <p:extLst>
      <p:ext uri="{BB962C8B-B14F-4D97-AF65-F5344CB8AC3E}">
        <p14:creationId xmlns:p14="http://schemas.microsoft.com/office/powerpoint/2010/main" val="1410592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B1517-62F7-48B1-B90C-9BA841357976}"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E187C-66E6-47E2-845D-D8DE074F096D}" type="slidenum">
              <a:rPr lang="en-US" smtClean="0"/>
              <a:t>‹#›</a:t>
            </a:fld>
            <a:endParaRPr lang="en-US"/>
          </a:p>
        </p:txBody>
      </p:sp>
    </p:spTree>
    <p:extLst>
      <p:ext uri="{BB962C8B-B14F-4D97-AF65-F5344CB8AC3E}">
        <p14:creationId xmlns:p14="http://schemas.microsoft.com/office/powerpoint/2010/main" val="12196030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B1517-62F7-48B1-B90C-9BA841357976}"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E187C-66E6-47E2-845D-D8DE074F096D}" type="slidenum">
              <a:rPr lang="en-US" smtClean="0"/>
              <a:t>‹#›</a:t>
            </a:fld>
            <a:endParaRPr lang="en-US"/>
          </a:p>
        </p:txBody>
      </p:sp>
    </p:spTree>
    <p:extLst>
      <p:ext uri="{BB962C8B-B14F-4D97-AF65-F5344CB8AC3E}">
        <p14:creationId xmlns:p14="http://schemas.microsoft.com/office/powerpoint/2010/main" val="20070804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5B1517-62F7-48B1-B90C-9BA841357976}"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E187C-66E6-47E2-845D-D8DE074F096D}" type="slidenum">
              <a:rPr lang="en-US" smtClean="0"/>
              <a:t>‹#›</a:t>
            </a:fld>
            <a:endParaRPr lang="en-US"/>
          </a:p>
        </p:txBody>
      </p:sp>
    </p:spTree>
    <p:extLst>
      <p:ext uri="{BB962C8B-B14F-4D97-AF65-F5344CB8AC3E}">
        <p14:creationId xmlns:p14="http://schemas.microsoft.com/office/powerpoint/2010/main" val="22883114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5B1517-62F7-48B1-B90C-9BA841357976}"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E187C-66E6-47E2-845D-D8DE074F096D}" type="slidenum">
              <a:rPr lang="en-US" smtClean="0"/>
              <a:t>‹#›</a:t>
            </a:fld>
            <a:endParaRPr lang="en-US"/>
          </a:p>
        </p:txBody>
      </p:sp>
    </p:spTree>
    <p:extLst>
      <p:ext uri="{BB962C8B-B14F-4D97-AF65-F5344CB8AC3E}">
        <p14:creationId xmlns:p14="http://schemas.microsoft.com/office/powerpoint/2010/main" val="265483362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5B1517-62F7-48B1-B90C-9BA841357976}" type="datetimeFigureOut">
              <a:rPr lang="en-US" smtClean="0"/>
              <a:t>8/14/2019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E187C-66E6-47E2-845D-D8DE074F096D}" type="slidenum">
              <a:rPr lang="en-US" smtClean="0"/>
              <a:t>‹#›</a:t>
            </a:fld>
            <a:endParaRPr lang="en-US"/>
          </a:p>
        </p:txBody>
      </p:sp>
    </p:spTree>
    <p:extLst>
      <p:ext uri="{BB962C8B-B14F-4D97-AF65-F5344CB8AC3E}">
        <p14:creationId xmlns:p14="http://schemas.microsoft.com/office/powerpoint/2010/main" val="76133730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5B1517-62F7-48B1-B90C-9BA841357976}" type="datetimeFigureOut">
              <a:rPr lang="en-US" smtClean="0"/>
              <a:t>8/14/2019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E187C-66E6-47E2-845D-D8DE074F096D}" type="slidenum">
              <a:rPr lang="en-US" smtClean="0"/>
              <a:t>‹#›</a:t>
            </a:fld>
            <a:endParaRPr lang="en-US"/>
          </a:p>
        </p:txBody>
      </p:sp>
    </p:spTree>
    <p:extLst>
      <p:ext uri="{BB962C8B-B14F-4D97-AF65-F5344CB8AC3E}">
        <p14:creationId xmlns:p14="http://schemas.microsoft.com/office/powerpoint/2010/main" val="196475638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B1517-62F7-48B1-B90C-9BA841357976}" type="datetimeFigureOut">
              <a:rPr lang="en-US" smtClean="0"/>
              <a:t>8/14/2019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E187C-66E6-47E2-845D-D8DE074F096D}" type="slidenum">
              <a:rPr lang="en-US" smtClean="0"/>
              <a:t>‹#›</a:t>
            </a:fld>
            <a:endParaRPr lang="en-US"/>
          </a:p>
        </p:txBody>
      </p:sp>
    </p:spTree>
    <p:extLst>
      <p:ext uri="{BB962C8B-B14F-4D97-AF65-F5344CB8AC3E}">
        <p14:creationId xmlns:p14="http://schemas.microsoft.com/office/powerpoint/2010/main" val="119770252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B1517-62F7-48B1-B90C-9BA841357976}"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E187C-66E6-47E2-845D-D8DE074F096D}" type="slidenum">
              <a:rPr lang="en-US" smtClean="0"/>
              <a:t>‹#›</a:t>
            </a:fld>
            <a:endParaRPr lang="en-US"/>
          </a:p>
        </p:txBody>
      </p:sp>
    </p:spTree>
    <p:extLst>
      <p:ext uri="{BB962C8B-B14F-4D97-AF65-F5344CB8AC3E}">
        <p14:creationId xmlns:p14="http://schemas.microsoft.com/office/powerpoint/2010/main" val="145254809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B1517-62F7-48B1-B90C-9BA841357976}"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E187C-66E6-47E2-845D-D8DE074F096D}" type="slidenum">
              <a:rPr lang="en-US" smtClean="0"/>
              <a:t>‹#›</a:t>
            </a:fld>
            <a:endParaRPr lang="en-US"/>
          </a:p>
        </p:txBody>
      </p:sp>
    </p:spTree>
    <p:extLst>
      <p:ext uri="{BB962C8B-B14F-4D97-AF65-F5344CB8AC3E}">
        <p14:creationId xmlns:p14="http://schemas.microsoft.com/office/powerpoint/2010/main" val="288955896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B1517-62F7-48B1-B90C-9BA841357976}" type="datetimeFigureOut">
              <a:rPr lang="en-US" smtClean="0"/>
              <a:t>8/14/2019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E187C-66E6-47E2-845D-D8DE074F096D}" type="slidenum">
              <a:rPr lang="en-US" smtClean="0"/>
              <a:t>‹#›</a:t>
            </a:fld>
            <a:endParaRPr lang="en-US"/>
          </a:p>
        </p:txBody>
      </p:sp>
    </p:spTree>
    <p:extLst>
      <p:ext uri="{BB962C8B-B14F-4D97-AF65-F5344CB8AC3E}">
        <p14:creationId xmlns:p14="http://schemas.microsoft.com/office/powerpoint/2010/main" val="14122143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4.JPG"/><Relationship Id="rId7"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3527" y="152400"/>
            <a:ext cx="5224764" cy="2246769"/>
          </a:xfrm>
          <a:prstGeom prst="rect">
            <a:avLst/>
          </a:prstGeom>
          <a:noFill/>
        </p:spPr>
        <p:txBody>
          <a:bodyPr wrap="none" rtlCol="0">
            <a:spAutoFit/>
          </a:bodyPr>
          <a:lstStyle/>
          <a:p>
            <a:pPr algn="ctr"/>
            <a:r>
              <a:rPr lang="en-US" sz="8000" b="1" dirty="0" smtClean="0">
                <a:ln w="12700">
                  <a:solidFill>
                    <a:schemeClr val="bg1"/>
                  </a:solidFill>
                </a:ln>
                <a:latin typeface="Arial Black" panose="020B0A04020102020204" pitchFamily="34" charset="0"/>
              </a:rPr>
              <a:t>TIDY UP!</a:t>
            </a:r>
          </a:p>
          <a:p>
            <a:pPr algn="ctr"/>
            <a:r>
              <a:rPr lang="en-US" sz="6000" b="1" dirty="0" smtClean="0">
                <a:ln w="12700">
                  <a:solidFill>
                    <a:schemeClr val="bg1"/>
                  </a:solidFill>
                </a:ln>
                <a:latin typeface="Arial Black" panose="020B0A04020102020204" pitchFamily="34" charset="0"/>
              </a:rPr>
              <a:t>DOES YOUR</a:t>
            </a:r>
            <a:endParaRPr lang="en-US" sz="6000" b="1" dirty="0">
              <a:ln w="12700">
                <a:solidFill>
                  <a:schemeClr val="bg1"/>
                </a:solidFill>
              </a:ln>
              <a:latin typeface="Arial Black" panose="020B0A04020102020204" pitchFamily="34" charset="0"/>
            </a:endParaRPr>
          </a:p>
        </p:txBody>
      </p:sp>
      <p:sp>
        <p:nvSpPr>
          <p:cNvPr id="3" name="TextBox 2"/>
          <p:cNvSpPr txBox="1"/>
          <p:nvPr/>
        </p:nvSpPr>
        <p:spPr>
          <a:xfrm>
            <a:off x="-12385" y="6352365"/>
            <a:ext cx="2374304" cy="523220"/>
          </a:xfrm>
          <a:prstGeom prst="rect">
            <a:avLst/>
          </a:prstGeom>
          <a:noFill/>
          <a:ln>
            <a:noFill/>
          </a:ln>
        </p:spPr>
        <p:txBody>
          <a:bodyPr wrap="none" rtlCol="0">
            <a:spAutoFit/>
          </a:bodyPr>
          <a:lstStyle/>
          <a:p>
            <a:r>
              <a:rPr lang="en-US" sz="1400" dirty="0" smtClean="0">
                <a:latin typeface="Arial" panose="020B0604020202020204" pitchFamily="34" charset="0"/>
                <a:cs typeface="Arial" panose="020B0604020202020204" pitchFamily="34" charset="0"/>
              </a:rPr>
              <a:t>Sharon Hawkins</a:t>
            </a:r>
          </a:p>
          <a:p>
            <a:r>
              <a:rPr lang="en-US" sz="1400" dirty="0" smtClean="0">
                <a:latin typeface="Arial" panose="020B0604020202020204" pitchFamily="34" charset="0"/>
                <a:cs typeface="Arial" panose="020B0604020202020204" pitchFamily="34" charset="0"/>
              </a:rPr>
              <a:t>A</a:t>
            </a:r>
            <a:r>
              <a:rPr lang="en-US" sz="1100" dirty="0" smtClean="0">
                <a:latin typeface="Arial" panose="020B0604020202020204" pitchFamily="34" charset="0"/>
                <a:cs typeface="Arial" panose="020B0604020202020204" pitchFamily="34" charset="0"/>
              </a:rPr>
              <a:t>R</a:t>
            </a:r>
            <a:r>
              <a:rPr lang="en-US" sz="1400" dirty="0" smtClean="0">
                <a:latin typeface="Arial" panose="020B0604020202020204" pitchFamily="34" charset="0"/>
                <a:cs typeface="Arial" panose="020B0604020202020204" pitchFamily="34" charset="0"/>
              </a:rPr>
              <a:t>DOT – GIS and Mapping</a:t>
            </a:r>
            <a:endParaRPr 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710" t="24889" r="7264" b="23555"/>
          <a:stretch/>
        </p:blipFill>
        <p:spPr>
          <a:xfrm>
            <a:off x="1774182" y="2438400"/>
            <a:ext cx="5486400" cy="2209801"/>
          </a:xfrm>
          <a:prstGeom prst="rect">
            <a:avLst/>
          </a:prstGeom>
        </p:spPr>
      </p:pic>
      <p:sp>
        <p:nvSpPr>
          <p:cNvPr id="10" name="TextBox 9"/>
          <p:cNvSpPr txBox="1"/>
          <p:nvPr/>
        </p:nvSpPr>
        <p:spPr>
          <a:xfrm>
            <a:off x="1876705" y="4687432"/>
            <a:ext cx="5494838" cy="1015663"/>
          </a:xfrm>
          <a:prstGeom prst="rect">
            <a:avLst/>
          </a:prstGeom>
          <a:noFill/>
        </p:spPr>
        <p:txBody>
          <a:bodyPr wrap="none" rtlCol="0">
            <a:spAutoFit/>
          </a:bodyPr>
          <a:lstStyle/>
          <a:p>
            <a:pPr algn="ctr"/>
            <a:r>
              <a:rPr lang="en-US" sz="6000" b="1" dirty="0" smtClean="0">
                <a:ln w="12700">
                  <a:solidFill>
                    <a:schemeClr val="bg1"/>
                  </a:solidFill>
                </a:ln>
                <a:latin typeface="Arial Black" panose="020B0A04020102020204" pitchFamily="34" charset="0"/>
              </a:rPr>
              <a:t>SPARK JOY?</a:t>
            </a:r>
            <a:endParaRPr lang="en-US" sz="6000" b="1" dirty="0">
              <a:ln w="12700">
                <a:solidFill>
                  <a:schemeClr val="bg1"/>
                </a:solidFill>
              </a:ln>
              <a:latin typeface="Arial Black" panose="020B0A040201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327427"/>
            <a:ext cx="1337876" cy="482377"/>
          </a:xfrm>
          <a:prstGeom prst="rect">
            <a:avLst/>
          </a:prstGeom>
        </p:spPr>
      </p:pic>
    </p:spTree>
    <p:extLst>
      <p:ext uri="{BB962C8B-B14F-4D97-AF65-F5344CB8AC3E}">
        <p14:creationId xmlns:p14="http://schemas.microsoft.com/office/powerpoint/2010/main" val="325077003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ASSESS CURRENT STATE - SURVEY SAYS!</a:t>
            </a:r>
            <a:endParaRPr lang="en-US" sz="2800" b="1"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3914980" y="764072"/>
            <a:ext cx="1237839" cy="369332"/>
          </a:xfrm>
          <a:prstGeom prst="rect">
            <a:avLst/>
          </a:prstGeom>
          <a:noFill/>
        </p:spPr>
        <p:txBody>
          <a:bodyPr wrap="none" rtlCol="0">
            <a:spAutoFit/>
          </a:bodyPr>
          <a:lstStyle/>
          <a:p>
            <a:r>
              <a:rPr lang="en-US" dirty="0" smtClean="0"/>
              <a:t>APRIL 2017</a:t>
            </a:r>
            <a:endParaRPr lang="en-US" dirty="0"/>
          </a:p>
        </p:txBody>
      </p:sp>
      <p:pic>
        <p:nvPicPr>
          <p:cNvPr id="3" name="Picture 2"/>
          <p:cNvPicPr>
            <a:picLocks noChangeAspect="1"/>
          </p:cNvPicPr>
          <p:nvPr/>
        </p:nvPicPr>
        <p:blipFill>
          <a:blip r:embed="rId2"/>
          <a:stretch>
            <a:fillRect/>
          </a:stretch>
        </p:blipFill>
        <p:spPr>
          <a:xfrm>
            <a:off x="543366" y="1828800"/>
            <a:ext cx="8299820" cy="1838396"/>
          </a:xfrm>
          <a:prstGeom prst="rect">
            <a:avLst/>
          </a:prstGeom>
        </p:spPr>
      </p:pic>
      <p:sp>
        <p:nvSpPr>
          <p:cNvPr id="11" name="TextBox 10"/>
          <p:cNvSpPr txBox="1"/>
          <p:nvPr/>
        </p:nvSpPr>
        <p:spPr>
          <a:xfrm>
            <a:off x="792208" y="4773854"/>
            <a:ext cx="7802136" cy="646331"/>
          </a:xfrm>
          <a:prstGeom prst="rect">
            <a:avLst/>
          </a:prstGeom>
          <a:noFill/>
        </p:spPr>
        <p:txBody>
          <a:bodyPr wrap="none" rtlCol="0">
            <a:spAutoFit/>
          </a:bodyPr>
          <a:lstStyle/>
          <a:p>
            <a:r>
              <a:rPr lang="en-US" sz="3600" dirty="0" smtClean="0">
                <a:latin typeface="Arial" panose="020B0604020202020204" pitchFamily="34" charset="0"/>
                <a:cs typeface="Arial" panose="020B0604020202020204" pitchFamily="34" charset="0"/>
              </a:rPr>
              <a:t>233 Completed Responses Received</a:t>
            </a:r>
            <a:endParaRPr lang="en-US" sz="3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5316354" y="2667000"/>
            <a:ext cx="3277990" cy="864035"/>
          </a:xfrm>
          <a:prstGeom prst="rect">
            <a:avLst/>
          </a:prstGeom>
        </p:spPr>
      </p:pic>
      <p:grpSp>
        <p:nvGrpSpPr>
          <p:cNvPr id="9" name="Group 8"/>
          <p:cNvGrpSpPr/>
          <p:nvPr/>
        </p:nvGrpSpPr>
        <p:grpSpPr>
          <a:xfrm>
            <a:off x="183131" y="708506"/>
            <a:ext cx="1340869" cy="995181"/>
            <a:chOff x="183131" y="708506"/>
            <a:chExt cx="1340869" cy="995181"/>
          </a:xfrm>
        </p:grpSpPr>
        <p:pic>
          <p:nvPicPr>
            <p:cNvPr id="2" name="Picture 1"/>
            <p:cNvPicPr>
              <a:picLocks noChangeAspect="1"/>
            </p:cNvPicPr>
            <p:nvPr/>
          </p:nvPicPr>
          <p:blipFill>
            <a:blip r:embed="rId4"/>
            <a:stretch>
              <a:fillRect/>
            </a:stretch>
          </p:blipFill>
          <p:spPr>
            <a:xfrm>
              <a:off x="183131" y="708506"/>
              <a:ext cx="1218154" cy="995181"/>
            </a:xfrm>
            <a:prstGeom prst="rect">
              <a:avLst/>
            </a:prstGeom>
            <a:ln>
              <a:solidFill>
                <a:schemeClr val="tx1"/>
              </a:solidFill>
            </a:ln>
          </p:spPr>
        </p:pic>
        <p:sp>
          <p:nvSpPr>
            <p:cNvPr id="4" name="Oval 3"/>
            <p:cNvSpPr/>
            <p:nvPr/>
          </p:nvSpPr>
          <p:spPr>
            <a:xfrm>
              <a:off x="609600" y="1264133"/>
              <a:ext cx="9144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368424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ASSESS CURRENT STATE - SURVEY SAYS!</a:t>
            </a:r>
            <a:endParaRPr lang="en-US" sz="2800" b="1" dirty="0">
              <a:solidFill>
                <a:prstClr val="white"/>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17905" y="1676400"/>
            <a:ext cx="4065018" cy="4191000"/>
          </a:xfrm>
          <a:prstGeom prst="rect">
            <a:avLst/>
          </a:prstGeom>
          <a:effectLst>
            <a:outerShdw blurRad="50800" dist="38100" dir="10800000" algn="r" rotWithShape="0">
              <a:prstClr val="black">
                <a:alpha val="40000"/>
              </a:prstClr>
            </a:outerShdw>
          </a:effectLst>
        </p:spPr>
      </p:pic>
      <p:pic>
        <p:nvPicPr>
          <p:cNvPr id="12" name="Picture 11"/>
          <p:cNvPicPr>
            <a:picLocks noChangeAspect="1"/>
          </p:cNvPicPr>
          <p:nvPr/>
        </p:nvPicPr>
        <p:blipFill>
          <a:blip r:embed="rId3"/>
          <a:stretch>
            <a:fillRect/>
          </a:stretch>
        </p:blipFill>
        <p:spPr>
          <a:xfrm>
            <a:off x="4385066" y="2772076"/>
            <a:ext cx="4495757" cy="229618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39709592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ASSESS CURRENT STATE - SURVEY SAYS!</a:t>
            </a:r>
            <a:endParaRPr lang="en-US" sz="2800" b="1" dirty="0">
              <a:solidFill>
                <a:prstClr val="whit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28600" y="788717"/>
            <a:ext cx="3676131" cy="3032955"/>
          </a:xfrm>
          <a:prstGeom prst="rect">
            <a:avLst/>
          </a:prstGeom>
        </p:spPr>
      </p:pic>
      <p:pic>
        <p:nvPicPr>
          <p:cNvPr id="3" name="Picture 2"/>
          <p:cNvPicPr>
            <a:picLocks noChangeAspect="1"/>
          </p:cNvPicPr>
          <p:nvPr/>
        </p:nvPicPr>
        <p:blipFill>
          <a:blip r:embed="rId3"/>
          <a:stretch>
            <a:fillRect/>
          </a:stretch>
        </p:blipFill>
        <p:spPr>
          <a:xfrm>
            <a:off x="3581400" y="1771512"/>
            <a:ext cx="3477928" cy="1067364"/>
          </a:xfrm>
          <a:prstGeom prst="rect">
            <a:avLst/>
          </a:prstGeom>
          <a:effectLst>
            <a:outerShdw blurRad="50800" dist="38100" dir="10800000" algn="r" rotWithShape="0">
              <a:prstClr val="black">
                <a:alpha val="40000"/>
              </a:prstClr>
            </a:outerShdw>
          </a:effectLst>
        </p:spPr>
      </p:pic>
      <p:pic>
        <p:nvPicPr>
          <p:cNvPr id="7" name="Picture 6"/>
          <p:cNvPicPr>
            <a:picLocks noChangeAspect="1"/>
          </p:cNvPicPr>
          <p:nvPr/>
        </p:nvPicPr>
        <p:blipFill>
          <a:blip r:embed="rId4"/>
          <a:stretch>
            <a:fillRect/>
          </a:stretch>
        </p:blipFill>
        <p:spPr>
          <a:xfrm>
            <a:off x="4968999" y="3410606"/>
            <a:ext cx="3970378" cy="3305482"/>
          </a:xfrm>
          <a:prstGeom prst="rect">
            <a:avLst/>
          </a:prstGeom>
        </p:spPr>
      </p:pic>
      <p:pic>
        <p:nvPicPr>
          <p:cNvPr id="6" name="Picture 5"/>
          <p:cNvPicPr>
            <a:picLocks noChangeAspect="1"/>
          </p:cNvPicPr>
          <p:nvPr/>
        </p:nvPicPr>
        <p:blipFill>
          <a:blip r:embed="rId5"/>
          <a:stretch>
            <a:fillRect/>
          </a:stretch>
        </p:blipFill>
        <p:spPr>
          <a:xfrm>
            <a:off x="2107932" y="5383469"/>
            <a:ext cx="3140199" cy="143603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3799110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ASSESS CURRENT STATE - SURVEY SAYS!</a:t>
            </a:r>
            <a:endParaRPr lang="en-US" sz="2800" b="1" dirty="0">
              <a:solidFill>
                <a:prstClr val="whit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40619" y="914401"/>
            <a:ext cx="3442545" cy="2895599"/>
          </a:xfrm>
          <a:prstGeom prst="rect">
            <a:avLst/>
          </a:prstGeom>
        </p:spPr>
      </p:pic>
      <p:pic>
        <p:nvPicPr>
          <p:cNvPr id="6" name="Picture 5"/>
          <p:cNvPicPr>
            <a:picLocks noChangeAspect="1"/>
          </p:cNvPicPr>
          <p:nvPr/>
        </p:nvPicPr>
        <p:blipFill>
          <a:blip r:embed="rId3"/>
          <a:stretch>
            <a:fillRect/>
          </a:stretch>
        </p:blipFill>
        <p:spPr>
          <a:xfrm>
            <a:off x="3810000" y="2133600"/>
            <a:ext cx="3743325" cy="1193626"/>
          </a:xfrm>
          <a:prstGeom prst="rect">
            <a:avLst/>
          </a:prstGeom>
          <a:effectLst>
            <a:outerShdw blurRad="50800" dist="38100" dir="10800000" algn="r" rotWithShape="0">
              <a:prstClr val="black">
                <a:alpha val="40000"/>
              </a:prstClr>
            </a:outerShdw>
          </a:effectLst>
        </p:spPr>
      </p:pic>
      <p:pic>
        <p:nvPicPr>
          <p:cNvPr id="7" name="Picture 6"/>
          <p:cNvPicPr>
            <a:picLocks noChangeAspect="1"/>
          </p:cNvPicPr>
          <p:nvPr/>
        </p:nvPicPr>
        <p:blipFill>
          <a:blip r:embed="rId4"/>
          <a:stretch>
            <a:fillRect/>
          </a:stretch>
        </p:blipFill>
        <p:spPr>
          <a:xfrm>
            <a:off x="4648200" y="3626316"/>
            <a:ext cx="4226616" cy="3145837"/>
          </a:xfrm>
          <a:prstGeom prst="rect">
            <a:avLst/>
          </a:prstGeom>
        </p:spPr>
      </p:pic>
      <p:pic>
        <p:nvPicPr>
          <p:cNvPr id="8" name="Picture 7"/>
          <p:cNvPicPr>
            <a:picLocks noChangeAspect="1"/>
          </p:cNvPicPr>
          <p:nvPr/>
        </p:nvPicPr>
        <p:blipFill>
          <a:blip r:embed="rId5"/>
          <a:stretch>
            <a:fillRect/>
          </a:stretch>
        </p:blipFill>
        <p:spPr>
          <a:xfrm>
            <a:off x="1295400" y="4109090"/>
            <a:ext cx="3893769" cy="1954176"/>
          </a:xfrm>
          <a:prstGeom prst="rect">
            <a:avLst/>
          </a:prstGeom>
          <a:effectLst>
            <a:outerShdw blurRad="50800" dist="38100" algn="l" rotWithShape="0">
              <a:prstClr val="black">
                <a:alpha val="40000"/>
              </a:prstClr>
            </a:outerShdw>
          </a:effectLst>
        </p:spPr>
      </p:pic>
      <p:sp>
        <p:nvSpPr>
          <p:cNvPr id="9" name="Oval 8"/>
          <p:cNvSpPr/>
          <p:nvPr/>
        </p:nvSpPr>
        <p:spPr>
          <a:xfrm>
            <a:off x="381000" y="1696003"/>
            <a:ext cx="1524000" cy="14478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63940" y="3651983"/>
            <a:ext cx="2476551" cy="3148725"/>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66793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ASSESS CURRENT STATE - SURVEY SAYS!</a:t>
            </a:r>
            <a:endParaRPr lang="en-US" sz="2800" b="1" dirty="0">
              <a:solidFill>
                <a:prstClr val="whit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55057" y="751820"/>
            <a:ext cx="3886200" cy="3183646"/>
          </a:xfrm>
          <a:prstGeom prst="rect">
            <a:avLst/>
          </a:prstGeom>
        </p:spPr>
      </p:pic>
      <p:pic>
        <p:nvPicPr>
          <p:cNvPr id="4" name="Picture 3"/>
          <p:cNvPicPr>
            <a:picLocks noChangeAspect="1"/>
          </p:cNvPicPr>
          <p:nvPr/>
        </p:nvPicPr>
        <p:blipFill>
          <a:blip r:embed="rId3"/>
          <a:stretch>
            <a:fillRect/>
          </a:stretch>
        </p:blipFill>
        <p:spPr>
          <a:xfrm>
            <a:off x="4114800" y="1933485"/>
            <a:ext cx="4377404" cy="1585912"/>
          </a:xfrm>
          <a:prstGeom prst="rect">
            <a:avLst/>
          </a:prstGeom>
          <a:effectLst>
            <a:outerShdw blurRad="50800" dist="38100" dir="10800000" algn="r" rotWithShape="0">
              <a:prstClr val="black">
                <a:alpha val="40000"/>
              </a:prstClr>
            </a:outerShdw>
          </a:effectLst>
        </p:spPr>
      </p:pic>
      <p:pic>
        <p:nvPicPr>
          <p:cNvPr id="6" name="Picture 5"/>
          <p:cNvPicPr>
            <a:picLocks noChangeAspect="1"/>
          </p:cNvPicPr>
          <p:nvPr/>
        </p:nvPicPr>
        <p:blipFill>
          <a:blip r:embed="rId4"/>
          <a:stretch>
            <a:fillRect/>
          </a:stretch>
        </p:blipFill>
        <p:spPr>
          <a:xfrm>
            <a:off x="5410200" y="3733800"/>
            <a:ext cx="3324696" cy="2925989"/>
          </a:xfrm>
          <a:prstGeom prst="rect">
            <a:avLst/>
          </a:prstGeom>
        </p:spPr>
      </p:pic>
      <p:pic>
        <p:nvPicPr>
          <p:cNvPr id="7" name="Picture 6"/>
          <p:cNvPicPr>
            <a:picLocks noChangeAspect="1"/>
          </p:cNvPicPr>
          <p:nvPr/>
        </p:nvPicPr>
        <p:blipFill>
          <a:blip r:embed="rId5"/>
          <a:stretch>
            <a:fillRect/>
          </a:stretch>
        </p:blipFill>
        <p:spPr>
          <a:xfrm>
            <a:off x="1676400" y="4175236"/>
            <a:ext cx="4158451" cy="1524000"/>
          </a:xfrm>
          <a:prstGeom prst="rect">
            <a:avLst/>
          </a:prstGeom>
          <a:effectLst>
            <a:outerShdw blurRad="50800" dist="38100" algn="l" rotWithShape="0">
              <a:prstClr val="black">
                <a:alpha val="40000"/>
              </a:prstClr>
            </a:outerShdw>
          </a:effectLst>
        </p:spPr>
      </p:pic>
      <p:sp>
        <p:nvSpPr>
          <p:cNvPr id="8" name="Oval 7"/>
          <p:cNvSpPr/>
          <p:nvPr/>
        </p:nvSpPr>
        <p:spPr>
          <a:xfrm>
            <a:off x="152400" y="786589"/>
            <a:ext cx="3429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5057" y="3440230"/>
            <a:ext cx="3429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676400" y="3578006"/>
            <a:ext cx="7162800" cy="32037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24616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ASSESS CURRENT STATE - SURVEY SAYS!</a:t>
            </a:r>
            <a:endParaRPr lang="en-US" sz="2800" b="1" dirty="0">
              <a:solidFill>
                <a:prstClr val="whit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04800" y="1143000"/>
            <a:ext cx="4172624" cy="2924175"/>
          </a:xfrm>
          <a:prstGeom prst="rect">
            <a:avLst/>
          </a:prstGeom>
        </p:spPr>
      </p:pic>
      <p:pic>
        <p:nvPicPr>
          <p:cNvPr id="4" name="Picture 3"/>
          <p:cNvPicPr>
            <a:picLocks noChangeAspect="1"/>
          </p:cNvPicPr>
          <p:nvPr/>
        </p:nvPicPr>
        <p:blipFill>
          <a:blip r:embed="rId3"/>
          <a:stretch>
            <a:fillRect/>
          </a:stretch>
        </p:blipFill>
        <p:spPr>
          <a:xfrm>
            <a:off x="4460580" y="1371600"/>
            <a:ext cx="3634109" cy="2015089"/>
          </a:xfrm>
          <a:prstGeom prst="rect">
            <a:avLst/>
          </a:prstGeom>
          <a:effectLst>
            <a:outerShdw blurRad="50800" dist="38100" dir="10800000" algn="r" rotWithShape="0">
              <a:prstClr val="black">
                <a:alpha val="40000"/>
              </a:prstClr>
            </a:outerShdw>
          </a:effectLst>
        </p:spPr>
      </p:pic>
      <p:pic>
        <p:nvPicPr>
          <p:cNvPr id="6" name="Picture 5"/>
          <p:cNvPicPr>
            <a:picLocks noChangeAspect="1"/>
          </p:cNvPicPr>
          <p:nvPr/>
        </p:nvPicPr>
        <p:blipFill>
          <a:blip r:embed="rId4"/>
          <a:stretch>
            <a:fillRect/>
          </a:stretch>
        </p:blipFill>
        <p:spPr>
          <a:xfrm>
            <a:off x="4966028" y="3809999"/>
            <a:ext cx="3981370" cy="2972351"/>
          </a:xfrm>
          <a:prstGeom prst="rect">
            <a:avLst/>
          </a:prstGeom>
        </p:spPr>
      </p:pic>
      <p:pic>
        <p:nvPicPr>
          <p:cNvPr id="7" name="Picture 6"/>
          <p:cNvPicPr>
            <a:picLocks noChangeAspect="1"/>
          </p:cNvPicPr>
          <p:nvPr/>
        </p:nvPicPr>
        <p:blipFill>
          <a:blip r:embed="rId5"/>
          <a:stretch>
            <a:fillRect/>
          </a:stretch>
        </p:blipFill>
        <p:spPr>
          <a:xfrm>
            <a:off x="1066800" y="4747614"/>
            <a:ext cx="4090987" cy="1397584"/>
          </a:xfrm>
          <a:prstGeom prst="rect">
            <a:avLst/>
          </a:prstGeom>
          <a:effectLst>
            <a:outerShdw blurRad="50800" dist="38100" algn="l" rotWithShape="0">
              <a:prstClr val="black">
                <a:alpha val="40000"/>
              </a:prstClr>
            </a:outerShdw>
          </a:effectLst>
        </p:spPr>
      </p:pic>
      <p:sp>
        <p:nvSpPr>
          <p:cNvPr id="14" name="Oval 13"/>
          <p:cNvSpPr/>
          <p:nvPr/>
        </p:nvSpPr>
        <p:spPr>
          <a:xfrm>
            <a:off x="152400" y="948290"/>
            <a:ext cx="4419600" cy="21759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14400" y="4509186"/>
            <a:ext cx="4051628" cy="19356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33721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ASSESS CURRENT STATE - SURVEY SAYS!</a:t>
            </a:r>
            <a:endParaRPr lang="en-US" sz="2800" b="1" dirty="0">
              <a:solidFill>
                <a:prstClr val="whit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09600" y="1143000"/>
            <a:ext cx="2971800" cy="2993705"/>
          </a:xfrm>
          <a:prstGeom prst="rect">
            <a:avLst/>
          </a:prstGeom>
        </p:spPr>
      </p:pic>
      <p:pic>
        <p:nvPicPr>
          <p:cNvPr id="4" name="Picture 3"/>
          <p:cNvPicPr>
            <a:picLocks noChangeAspect="1"/>
          </p:cNvPicPr>
          <p:nvPr/>
        </p:nvPicPr>
        <p:blipFill>
          <a:blip r:embed="rId3"/>
          <a:stretch>
            <a:fillRect/>
          </a:stretch>
        </p:blipFill>
        <p:spPr>
          <a:xfrm>
            <a:off x="3505200" y="1425040"/>
            <a:ext cx="3682308" cy="1876425"/>
          </a:xfrm>
          <a:prstGeom prst="rect">
            <a:avLst/>
          </a:prstGeom>
          <a:effectLst>
            <a:outerShdw blurRad="50800" dist="38100" dir="10800000" algn="r" rotWithShape="0">
              <a:prstClr val="black">
                <a:alpha val="40000"/>
              </a:prstClr>
            </a:outerShdw>
          </a:effectLst>
        </p:spPr>
      </p:pic>
      <p:pic>
        <p:nvPicPr>
          <p:cNvPr id="6" name="Picture 5"/>
          <p:cNvPicPr>
            <a:picLocks noChangeAspect="1"/>
          </p:cNvPicPr>
          <p:nvPr/>
        </p:nvPicPr>
        <p:blipFill>
          <a:blip r:embed="rId4"/>
          <a:stretch>
            <a:fillRect/>
          </a:stretch>
        </p:blipFill>
        <p:spPr>
          <a:xfrm>
            <a:off x="5029200" y="3496715"/>
            <a:ext cx="3709683" cy="3233749"/>
          </a:xfrm>
          <a:prstGeom prst="rect">
            <a:avLst/>
          </a:prstGeom>
        </p:spPr>
      </p:pic>
      <p:pic>
        <p:nvPicPr>
          <p:cNvPr id="7" name="Picture 6"/>
          <p:cNvPicPr>
            <a:picLocks noChangeAspect="1"/>
          </p:cNvPicPr>
          <p:nvPr/>
        </p:nvPicPr>
        <p:blipFill>
          <a:blip r:embed="rId5"/>
          <a:stretch>
            <a:fillRect/>
          </a:stretch>
        </p:blipFill>
        <p:spPr>
          <a:xfrm>
            <a:off x="1595383" y="4320726"/>
            <a:ext cx="3819633" cy="1818525"/>
          </a:xfrm>
          <a:prstGeom prst="rect">
            <a:avLst/>
          </a:prstGeom>
          <a:effectLst>
            <a:outerShdw blurRad="50800" dist="38100" algn="l" rotWithShape="0">
              <a:prstClr val="black">
                <a:alpha val="40000"/>
              </a:prstClr>
            </a:outerShdw>
          </a:effectLst>
        </p:spPr>
      </p:pic>
      <p:sp>
        <p:nvSpPr>
          <p:cNvPr id="12" name="Oval 11"/>
          <p:cNvSpPr/>
          <p:nvPr/>
        </p:nvSpPr>
        <p:spPr>
          <a:xfrm>
            <a:off x="3352800" y="1106304"/>
            <a:ext cx="4419600" cy="21759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57300" y="4142033"/>
            <a:ext cx="4419600" cy="21759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26034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ASSESS CURRENT STATE - SURVEY SAYS!</a:t>
            </a:r>
            <a:endParaRPr lang="en-US" sz="2800" b="1" dirty="0">
              <a:solidFill>
                <a:prstClr val="white"/>
              </a:solidFill>
              <a:latin typeface="Arial" panose="020B0604020202020204" pitchFamily="34" charset="0"/>
              <a:cs typeface="Arial" panose="020B0604020202020204" pitchFamily="34" charset="0"/>
            </a:endParaRPr>
          </a:p>
        </p:txBody>
      </p:sp>
      <p:sp>
        <p:nvSpPr>
          <p:cNvPr id="6" name="TextBox 5"/>
          <p:cNvSpPr txBox="1"/>
          <p:nvPr/>
        </p:nvSpPr>
        <p:spPr>
          <a:xfrm>
            <a:off x="3845795" y="889429"/>
            <a:ext cx="1789208" cy="369332"/>
          </a:xfrm>
          <a:prstGeom prst="rect">
            <a:avLst/>
          </a:prstGeom>
          <a:noFill/>
        </p:spPr>
        <p:txBody>
          <a:bodyPr wrap="none" rtlCol="0">
            <a:spAutoFit/>
          </a:bodyPr>
          <a:lstStyle/>
          <a:p>
            <a:r>
              <a:rPr lang="en-US" dirty="0" smtClean="0"/>
              <a:t>Typed Responses</a:t>
            </a:r>
            <a:endParaRPr lang="en-US" dirty="0"/>
          </a:p>
        </p:txBody>
      </p:sp>
      <p:pic>
        <p:nvPicPr>
          <p:cNvPr id="3" name="Picture 2"/>
          <p:cNvPicPr>
            <a:picLocks noChangeAspect="1"/>
          </p:cNvPicPr>
          <p:nvPr/>
        </p:nvPicPr>
        <p:blipFill>
          <a:blip r:embed="rId2"/>
          <a:stretch>
            <a:fillRect/>
          </a:stretch>
        </p:blipFill>
        <p:spPr>
          <a:xfrm>
            <a:off x="245878" y="1774571"/>
            <a:ext cx="4581525" cy="342900"/>
          </a:xfrm>
          <a:prstGeom prst="rect">
            <a:avLst/>
          </a:prstGeom>
        </p:spPr>
      </p:pic>
      <p:pic>
        <p:nvPicPr>
          <p:cNvPr id="8" name="Picture 7"/>
          <p:cNvPicPr>
            <a:picLocks noChangeAspect="1"/>
          </p:cNvPicPr>
          <p:nvPr/>
        </p:nvPicPr>
        <p:blipFill>
          <a:blip r:embed="rId3"/>
          <a:stretch>
            <a:fillRect/>
          </a:stretch>
        </p:blipFill>
        <p:spPr>
          <a:xfrm>
            <a:off x="269631" y="2797635"/>
            <a:ext cx="6219825" cy="323850"/>
          </a:xfrm>
          <a:prstGeom prst="rect">
            <a:avLst/>
          </a:prstGeom>
        </p:spPr>
      </p:pic>
      <p:pic>
        <p:nvPicPr>
          <p:cNvPr id="9" name="Picture 8"/>
          <p:cNvPicPr>
            <a:picLocks noChangeAspect="1"/>
          </p:cNvPicPr>
          <p:nvPr/>
        </p:nvPicPr>
        <p:blipFill>
          <a:blip r:embed="rId4"/>
          <a:stretch>
            <a:fillRect/>
          </a:stretch>
        </p:blipFill>
        <p:spPr>
          <a:xfrm>
            <a:off x="245878" y="3783774"/>
            <a:ext cx="8020050" cy="361950"/>
          </a:xfrm>
          <a:prstGeom prst="rect">
            <a:avLst/>
          </a:prstGeom>
        </p:spPr>
      </p:pic>
      <p:pic>
        <p:nvPicPr>
          <p:cNvPr id="10" name="Picture 9"/>
          <p:cNvPicPr>
            <a:picLocks noChangeAspect="1"/>
          </p:cNvPicPr>
          <p:nvPr/>
        </p:nvPicPr>
        <p:blipFill>
          <a:blip r:embed="rId5"/>
          <a:stretch>
            <a:fillRect/>
          </a:stretch>
        </p:blipFill>
        <p:spPr>
          <a:xfrm>
            <a:off x="245878" y="4931318"/>
            <a:ext cx="8401050" cy="371475"/>
          </a:xfrm>
          <a:prstGeom prst="rect">
            <a:avLst/>
          </a:prstGeom>
        </p:spPr>
      </p:pic>
      <p:pic>
        <p:nvPicPr>
          <p:cNvPr id="12" name="Picture 11"/>
          <p:cNvPicPr>
            <a:picLocks noChangeAspect="1"/>
          </p:cNvPicPr>
          <p:nvPr/>
        </p:nvPicPr>
        <p:blipFill>
          <a:blip r:embed="rId6"/>
          <a:stretch>
            <a:fillRect/>
          </a:stretch>
        </p:blipFill>
        <p:spPr>
          <a:xfrm>
            <a:off x="232023" y="6088387"/>
            <a:ext cx="8715375" cy="383294"/>
          </a:xfrm>
          <a:prstGeom prst="rect">
            <a:avLst/>
          </a:prstGeom>
        </p:spPr>
      </p:pic>
    </p:spTree>
    <p:extLst>
      <p:ext uri="{BB962C8B-B14F-4D97-AF65-F5344CB8AC3E}">
        <p14:creationId xmlns:p14="http://schemas.microsoft.com/office/powerpoint/2010/main" val="229910552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ASSESS CURRENT STATE - SURVEY SAYS!</a:t>
            </a:r>
            <a:endParaRPr lang="en-US" sz="2800" b="1" dirty="0">
              <a:solidFill>
                <a:prstClr val="whit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09600" y="3048000"/>
            <a:ext cx="8135938" cy="714375"/>
          </a:xfrm>
          <a:prstGeom prst="rect">
            <a:avLst/>
          </a:prstGeom>
        </p:spPr>
      </p:pic>
      <p:sp>
        <p:nvSpPr>
          <p:cNvPr id="7" name="TextBox 6"/>
          <p:cNvSpPr txBox="1"/>
          <p:nvPr/>
        </p:nvSpPr>
        <p:spPr>
          <a:xfrm>
            <a:off x="3845795" y="889429"/>
            <a:ext cx="1789208" cy="369332"/>
          </a:xfrm>
          <a:prstGeom prst="rect">
            <a:avLst/>
          </a:prstGeom>
          <a:noFill/>
        </p:spPr>
        <p:txBody>
          <a:bodyPr wrap="none" rtlCol="0">
            <a:spAutoFit/>
          </a:bodyPr>
          <a:lstStyle/>
          <a:p>
            <a:r>
              <a:rPr lang="en-US" dirty="0" smtClean="0"/>
              <a:t>Typed Responses</a:t>
            </a:r>
            <a:endParaRPr lang="en-US" dirty="0"/>
          </a:p>
        </p:txBody>
      </p:sp>
    </p:spTree>
    <p:extLst>
      <p:ext uri="{BB962C8B-B14F-4D97-AF65-F5344CB8AC3E}">
        <p14:creationId xmlns:p14="http://schemas.microsoft.com/office/powerpoint/2010/main" val="320495789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ASSESS CURRENT STATE - SURVEY SAYS!</a:t>
            </a:r>
            <a:endParaRPr lang="en-US" sz="2800" b="1" dirty="0">
              <a:solidFill>
                <a:prstClr val="whit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85800" y="751820"/>
            <a:ext cx="7902545" cy="6072147"/>
          </a:xfrm>
          <a:prstGeom prst="rect">
            <a:avLst/>
          </a:prstGeom>
        </p:spPr>
      </p:pic>
    </p:spTree>
    <p:extLst>
      <p:ext uri="{BB962C8B-B14F-4D97-AF65-F5344CB8AC3E}">
        <p14:creationId xmlns:p14="http://schemas.microsoft.com/office/powerpoint/2010/main" val="405205185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748" y="1447800"/>
            <a:ext cx="6465493" cy="4912261"/>
          </a:xfrm>
          <a:prstGeom prst="rect">
            <a:avLst/>
          </a:prstGeom>
        </p:spPr>
      </p:pic>
      <p:sp>
        <p:nvSpPr>
          <p:cNvPr id="3" name="TextBox 2"/>
          <p:cNvSpPr txBox="1"/>
          <p:nvPr/>
        </p:nvSpPr>
        <p:spPr>
          <a:xfrm>
            <a:off x="348496" y="119017"/>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Talking about data isn’t always exciting…</a:t>
            </a:r>
            <a:endParaRPr lang="en-US" sz="28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856504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POLICIES AND DOCUMENTATION</a:t>
            </a:r>
            <a:endParaRPr lang="en-US" sz="2800" b="1" dirty="0">
              <a:solidFill>
                <a:prstClr val="white"/>
              </a:solidFill>
              <a:latin typeface="Arial" panose="020B0604020202020204" pitchFamily="34" charset="0"/>
              <a:cs typeface="Arial" panose="020B0604020202020204" pitchFamily="34" charset="0"/>
            </a:endParaRPr>
          </a:p>
        </p:txBody>
      </p:sp>
      <p:grpSp>
        <p:nvGrpSpPr>
          <p:cNvPr id="3" name="Group 2"/>
          <p:cNvGrpSpPr/>
          <p:nvPr/>
        </p:nvGrpSpPr>
        <p:grpSpPr>
          <a:xfrm>
            <a:off x="183131" y="708506"/>
            <a:ext cx="1408246" cy="995181"/>
            <a:chOff x="183131" y="708506"/>
            <a:chExt cx="1408246" cy="995181"/>
          </a:xfrm>
        </p:grpSpPr>
        <p:pic>
          <p:nvPicPr>
            <p:cNvPr id="8" name="Picture 7"/>
            <p:cNvPicPr>
              <a:picLocks noChangeAspect="1"/>
            </p:cNvPicPr>
            <p:nvPr/>
          </p:nvPicPr>
          <p:blipFill>
            <a:blip r:embed="rId2"/>
            <a:stretch>
              <a:fillRect/>
            </a:stretch>
          </p:blipFill>
          <p:spPr>
            <a:xfrm>
              <a:off x="183131" y="708506"/>
              <a:ext cx="1218154" cy="995181"/>
            </a:xfrm>
            <a:prstGeom prst="rect">
              <a:avLst/>
            </a:prstGeom>
            <a:ln>
              <a:solidFill>
                <a:schemeClr val="tx1"/>
              </a:solidFill>
            </a:ln>
          </p:spPr>
        </p:pic>
        <p:sp>
          <p:nvSpPr>
            <p:cNvPr id="9" name="Oval 8"/>
            <p:cNvSpPr/>
            <p:nvPr/>
          </p:nvSpPr>
          <p:spPr>
            <a:xfrm>
              <a:off x="676977" y="917623"/>
              <a:ext cx="914400" cy="3810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105400" y="1871938"/>
            <a:ext cx="3505200" cy="461665"/>
          </a:xfrm>
          <a:prstGeom prst="rect">
            <a:avLst/>
          </a:prstGeom>
          <a:noFill/>
        </p:spPr>
        <p:txBody>
          <a:bodyPr wrap="square" rtlCol="0">
            <a:spAutoFit/>
          </a:bodyPr>
          <a:lstStyle/>
          <a:p>
            <a:pPr algn="ctr"/>
            <a:r>
              <a:rPr lang="en-US" sz="2400" b="1" u="sng" dirty="0" smtClean="0">
                <a:solidFill>
                  <a:prstClr val="white"/>
                </a:solidFill>
                <a:latin typeface="Arial" panose="020B0604020202020204" pitchFamily="34" charset="0"/>
                <a:cs typeface="Arial" panose="020B0604020202020204" pitchFamily="34" charset="0"/>
              </a:rPr>
              <a:t>DATA CATALOG</a:t>
            </a:r>
            <a:endParaRPr lang="en-US" sz="2400" b="1" u="sng" dirty="0">
              <a:solidFill>
                <a:prstClr val="white"/>
              </a:solidFill>
              <a:latin typeface="Arial" panose="020B0604020202020204" pitchFamily="34" charset="0"/>
              <a:cs typeface="Arial" panose="020B0604020202020204" pitchFamily="34" charset="0"/>
            </a:endParaRPr>
          </a:p>
        </p:txBody>
      </p:sp>
      <p:sp>
        <p:nvSpPr>
          <p:cNvPr id="11" name="TextBox 10"/>
          <p:cNvSpPr txBox="1"/>
          <p:nvPr/>
        </p:nvSpPr>
        <p:spPr>
          <a:xfrm>
            <a:off x="304800" y="1914547"/>
            <a:ext cx="3505200" cy="461665"/>
          </a:xfrm>
          <a:prstGeom prst="rect">
            <a:avLst/>
          </a:prstGeom>
          <a:noFill/>
        </p:spPr>
        <p:txBody>
          <a:bodyPr wrap="square" rtlCol="0">
            <a:spAutoFit/>
          </a:bodyPr>
          <a:lstStyle/>
          <a:p>
            <a:pPr algn="ctr"/>
            <a:r>
              <a:rPr lang="en-US" sz="2400" b="1" u="sng" dirty="0" smtClean="0">
                <a:solidFill>
                  <a:prstClr val="white"/>
                </a:solidFill>
                <a:latin typeface="Arial" panose="020B0604020202020204" pitchFamily="34" charset="0"/>
                <a:cs typeface="Arial" panose="020B0604020202020204" pitchFamily="34" charset="0"/>
              </a:rPr>
              <a:t>DATA DICTIONARY</a:t>
            </a:r>
            <a:endParaRPr lang="en-US" sz="2400" b="1" u="sng" dirty="0">
              <a:solidFill>
                <a:prstClr val="white"/>
              </a:solidFill>
              <a:latin typeface="Arial" panose="020B0604020202020204" pitchFamily="34" charset="0"/>
              <a:cs typeface="Arial" panose="020B0604020202020204" pitchFamily="34" charset="0"/>
            </a:endParaRPr>
          </a:p>
        </p:txBody>
      </p:sp>
      <p:sp>
        <p:nvSpPr>
          <p:cNvPr id="12" name="TextBox 11"/>
          <p:cNvSpPr txBox="1"/>
          <p:nvPr/>
        </p:nvSpPr>
        <p:spPr>
          <a:xfrm>
            <a:off x="183130" y="2327047"/>
            <a:ext cx="4236470"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List/Definition of attributes</a:t>
            </a:r>
          </a:p>
          <a:p>
            <a:endParaRPr lang="en-US" sz="2000"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Type Field (Text, Number, etc…)</a:t>
            </a:r>
          </a:p>
          <a:p>
            <a:endParaRPr lang="en-US" sz="2000"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Number characters allowed</a:t>
            </a:r>
          </a:p>
          <a:p>
            <a:endParaRPr lang="en-US" sz="2000"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Information expected/required</a:t>
            </a:r>
          </a:p>
          <a:p>
            <a:endParaRPr lang="en-US" sz="2000"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Temporality and limitations </a:t>
            </a:r>
          </a:p>
          <a:p>
            <a:pPr marL="342900" indent="-342900" algn="ctr">
              <a:buFont typeface="Arial" panose="020B0604020202020204" pitchFamily="34" charset="0"/>
              <a:buChar char="•"/>
            </a:pPr>
            <a:endParaRPr lang="en-US" sz="2000" dirty="0">
              <a:solidFill>
                <a:prstClr val="white"/>
              </a:solidFill>
              <a:latin typeface="Arial" panose="020B0604020202020204" pitchFamily="34" charset="0"/>
              <a:cs typeface="Arial" panose="020B0604020202020204" pitchFamily="34" charset="0"/>
            </a:endParaRPr>
          </a:p>
        </p:txBody>
      </p:sp>
      <p:sp>
        <p:nvSpPr>
          <p:cNvPr id="13" name="TextBox 12"/>
          <p:cNvSpPr txBox="1"/>
          <p:nvPr/>
        </p:nvSpPr>
        <p:spPr>
          <a:xfrm>
            <a:off x="4953000" y="2286000"/>
            <a:ext cx="4191000"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Lists All Available Data Sets</a:t>
            </a:r>
          </a:p>
          <a:p>
            <a:endParaRPr lang="en-US" sz="2000"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Where is the Data</a:t>
            </a:r>
          </a:p>
          <a:p>
            <a:endParaRPr lang="en-US" sz="2000"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Clarify Owners</a:t>
            </a:r>
          </a:p>
          <a:p>
            <a:endParaRPr lang="en-US" sz="2000"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Information to understand the purpose and how to use the data </a:t>
            </a:r>
          </a:p>
          <a:p>
            <a:pPr marL="342900" indent="-342900" algn="ctr">
              <a:buFont typeface="Arial" panose="020B0604020202020204" pitchFamily="34" charset="0"/>
              <a:buChar char="•"/>
            </a:pPr>
            <a:endParaRPr lang="en-US" sz="2000" dirty="0">
              <a:solidFill>
                <a:prstClr val="white"/>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4593133" y="1585019"/>
            <a:ext cx="3659" cy="40386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476009"/>
            <a:ext cx="1600200" cy="1600200"/>
          </a:xfrm>
          <a:prstGeom prst="rect">
            <a:avLst/>
          </a:prstGeom>
        </p:spPr>
      </p:pic>
      <p:sp>
        <p:nvSpPr>
          <p:cNvPr id="29" name="TextBox 28"/>
          <p:cNvSpPr txBox="1"/>
          <p:nvPr/>
        </p:nvSpPr>
        <p:spPr>
          <a:xfrm>
            <a:off x="403101" y="6076209"/>
            <a:ext cx="8413998" cy="923330"/>
          </a:xfrm>
          <a:prstGeom prst="rect">
            <a:avLst/>
          </a:prstGeom>
          <a:noFill/>
        </p:spPr>
        <p:txBody>
          <a:bodyPr wrap="square" rtlCol="0">
            <a:spAutoFit/>
          </a:bodyPr>
          <a:lstStyle/>
          <a:p>
            <a:pPr algn="ctr"/>
            <a:r>
              <a:rPr lang="en-US" sz="5400" b="1" dirty="0" smtClean="0">
                <a:solidFill>
                  <a:srgbClr val="FF0000"/>
                </a:solidFill>
                <a:latin typeface="Arial" panose="020B0604020202020204" pitchFamily="34" charset="0"/>
                <a:cs typeface="Arial" panose="020B0604020202020204" pitchFamily="34" charset="0"/>
              </a:rPr>
              <a:t>METADATA</a:t>
            </a:r>
            <a:endParaRPr lang="en-US" sz="5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96782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POLICIES AND DOCUMENTATION</a:t>
            </a:r>
            <a:endParaRPr lang="en-US" sz="2800" b="1"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304800" y="1447800"/>
            <a:ext cx="8413998" cy="4154984"/>
          </a:xfrm>
          <a:prstGeom prst="rect">
            <a:avLst/>
          </a:prstGeom>
          <a:noFill/>
        </p:spPr>
        <p:txBody>
          <a:bodyPr wrap="square" rtlCol="0">
            <a:spAutoFit/>
          </a:bodyPr>
          <a:lstStyle/>
          <a:p>
            <a:pPr algn="ctr"/>
            <a:r>
              <a:rPr lang="en-US" sz="6600" b="1" dirty="0" smtClean="0">
                <a:solidFill>
                  <a:srgbClr val="FF0000"/>
                </a:solidFill>
                <a:latin typeface="Arial" panose="020B0604020202020204" pitchFamily="34" charset="0"/>
                <a:cs typeface="Arial" panose="020B0604020202020204" pitchFamily="34" charset="0"/>
              </a:rPr>
              <a:t>METADATA</a:t>
            </a:r>
          </a:p>
          <a:p>
            <a:pPr algn="ctr"/>
            <a:r>
              <a:rPr lang="en-US" sz="6600" b="1" dirty="0" smtClean="0">
                <a:solidFill>
                  <a:srgbClr val="FF0000"/>
                </a:solidFill>
                <a:latin typeface="Arial" panose="020B0604020202020204" pitchFamily="34" charset="0"/>
                <a:cs typeface="Arial" panose="020B0604020202020204" pitchFamily="34" charset="0"/>
              </a:rPr>
              <a:t>IS A </a:t>
            </a:r>
          </a:p>
          <a:p>
            <a:pPr algn="ctr"/>
            <a:r>
              <a:rPr lang="en-US" sz="6600" b="1" dirty="0" smtClean="0">
                <a:solidFill>
                  <a:srgbClr val="FF0000"/>
                </a:solidFill>
                <a:latin typeface="Arial" panose="020B0604020202020204" pitchFamily="34" charset="0"/>
                <a:cs typeface="Arial" panose="020B0604020202020204" pitchFamily="34" charset="0"/>
              </a:rPr>
              <a:t>LOVE NOTE </a:t>
            </a:r>
          </a:p>
          <a:p>
            <a:pPr algn="ctr"/>
            <a:r>
              <a:rPr lang="en-US" sz="6600" b="1" dirty="0" smtClean="0">
                <a:solidFill>
                  <a:srgbClr val="FF0000"/>
                </a:solidFill>
                <a:latin typeface="Arial" panose="020B0604020202020204" pitchFamily="34" charset="0"/>
                <a:cs typeface="Arial" panose="020B0604020202020204" pitchFamily="34" charset="0"/>
              </a:rPr>
              <a:t>TO THE FUTURE</a:t>
            </a:r>
            <a:endParaRPr lang="en-US" sz="6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04173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POLICIES AND DOCUMENTATION</a:t>
            </a:r>
            <a:endParaRPr lang="en-US" sz="2800" b="1" dirty="0">
              <a:solidFill>
                <a:prstClr val="white"/>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0169A44-E187-4E87-8752-580020E4C49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152400" y="1066800"/>
            <a:ext cx="5181600" cy="3886200"/>
          </a:xfrm>
          <a:prstGeom prst="rect">
            <a:avLst/>
          </a:prstGeom>
          <a:effectLst>
            <a:softEdge rad="63500"/>
          </a:effectLst>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417786" y="3962400"/>
            <a:ext cx="3743528" cy="2667000"/>
          </a:xfrm>
          <a:prstGeom prst="rect">
            <a:avLst/>
          </a:prstGeom>
        </p:spPr>
      </p:pic>
      <p:sp>
        <p:nvSpPr>
          <p:cNvPr id="18" name="TextBox 17"/>
          <p:cNvSpPr txBox="1"/>
          <p:nvPr/>
        </p:nvSpPr>
        <p:spPr>
          <a:xfrm>
            <a:off x="5136393" y="2050078"/>
            <a:ext cx="4038600" cy="461665"/>
          </a:xfrm>
          <a:prstGeom prst="rect">
            <a:avLst/>
          </a:prstGeom>
          <a:noFill/>
        </p:spPr>
        <p:txBody>
          <a:bodyPr wrap="square" rtlCol="0">
            <a:spAutoFit/>
          </a:bodyPr>
          <a:lstStyle/>
          <a:p>
            <a:pPr algn="ctr"/>
            <a:r>
              <a:rPr lang="en-US" sz="2400" b="1" dirty="0" smtClean="0">
                <a:solidFill>
                  <a:prstClr val="white"/>
                </a:solidFill>
                <a:latin typeface="Arial" panose="020B0604020202020204" pitchFamily="34" charset="0"/>
                <a:cs typeface="Arial" panose="020B0604020202020204" pitchFamily="34" charset="0"/>
              </a:rPr>
              <a:t>CURRENT METADATA?</a:t>
            </a:r>
            <a:endParaRPr lang="en-US" sz="2400" b="1" dirty="0">
              <a:solidFill>
                <a:prstClr val="white"/>
              </a:solidFill>
              <a:latin typeface="Arial" panose="020B0604020202020204" pitchFamily="34" charset="0"/>
              <a:cs typeface="Arial" panose="020B0604020202020204" pitchFamily="34" charset="0"/>
            </a:endParaRPr>
          </a:p>
        </p:txBody>
      </p:sp>
      <p:cxnSp>
        <p:nvCxnSpPr>
          <p:cNvPr id="20" name="Straight Arrow Connector 19"/>
          <p:cNvCxnSpPr/>
          <p:nvPr/>
        </p:nvCxnSpPr>
        <p:spPr>
          <a:xfrm flipH="1">
            <a:off x="5417786" y="2438400"/>
            <a:ext cx="1364014" cy="9144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81800" y="2438400"/>
            <a:ext cx="1143000" cy="14478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20621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467600" y="784346"/>
            <a:ext cx="1382034" cy="995181"/>
            <a:chOff x="19251" y="708506"/>
            <a:chExt cx="1382034" cy="995181"/>
          </a:xfrm>
        </p:grpSpPr>
        <p:pic>
          <p:nvPicPr>
            <p:cNvPr id="4" name="Picture 3"/>
            <p:cNvPicPr>
              <a:picLocks noChangeAspect="1"/>
            </p:cNvPicPr>
            <p:nvPr/>
          </p:nvPicPr>
          <p:blipFill>
            <a:blip r:embed="rId2"/>
            <a:stretch>
              <a:fillRect/>
            </a:stretch>
          </p:blipFill>
          <p:spPr>
            <a:xfrm>
              <a:off x="183131" y="708506"/>
              <a:ext cx="1218154" cy="995181"/>
            </a:xfrm>
            <a:prstGeom prst="rect">
              <a:avLst/>
            </a:prstGeom>
            <a:ln>
              <a:solidFill>
                <a:schemeClr val="tx1"/>
              </a:solidFill>
            </a:ln>
          </p:spPr>
        </p:pic>
        <p:sp>
          <p:nvSpPr>
            <p:cNvPr id="6" name="Oval 5"/>
            <p:cNvSpPr/>
            <p:nvPr/>
          </p:nvSpPr>
          <p:spPr>
            <a:xfrm>
              <a:off x="19251" y="850726"/>
              <a:ext cx="9144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326707" y="922937"/>
            <a:ext cx="8488680" cy="4524315"/>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How should we advertise our data?</a:t>
            </a:r>
          </a:p>
          <a:p>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Word of </a:t>
            </a:r>
            <a:r>
              <a:rPr lang="en-US" sz="2000" dirty="0" smtClean="0">
                <a:latin typeface="Arial" panose="020B0604020202020204" pitchFamily="34" charset="0"/>
                <a:cs typeface="Arial" panose="020B0604020202020204" pitchFamily="34" charset="0"/>
              </a:rPr>
              <a:t>mouth</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Articles </a:t>
            </a:r>
            <a:r>
              <a:rPr lang="en-US" sz="2000" dirty="0">
                <a:latin typeface="Arial" panose="020B0604020202020204" pitchFamily="34" charset="0"/>
                <a:cs typeface="Arial" panose="020B0604020202020204" pitchFamily="34" charset="0"/>
              </a:rPr>
              <a:t>in both print and </a:t>
            </a:r>
            <a:r>
              <a:rPr lang="en-US" sz="2000" dirty="0" smtClean="0">
                <a:latin typeface="Arial" panose="020B0604020202020204" pitchFamily="34" charset="0"/>
                <a:cs typeface="Arial" panose="020B0604020202020204" pitchFamily="34" charset="0"/>
              </a:rPr>
              <a:t>digital media</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Internal news releases/e-mail blasts</a:t>
            </a:r>
          </a:p>
          <a:p>
            <a:pPr>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Posters</a:t>
            </a:r>
            <a:r>
              <a:rPr lang="en-US" sz="2000" dirty="0">
                <a:latin typeface="Arial" panose="020B0604020202020204" pitchFamily="34" charset="0"/>
                <a:cs typeface="Arial" panose="020B0604020202020204" pitchFamily="34" charset="0"/>
              </a:rPr>
              <a:t>, brochures, and </a:t>
            </a:r>
            <a:r>
              <a:rPr lang="en-US" sz="2000" dirty="0" smtClean="0">
                <a:latin typeface="Arial" panose="020B0604020202020204" pitchFamily="34" charset="0"/>
                <a:cs typeface="Arial" panose="020B0604020202020204" pitchFamily="34" charset="0"/>
              </a:rPr>
              <a:t>fliers</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Outreach and presentations to </a:t>
            </a:r>
            <a:r>
              <a:rPr lang="en-US" sz="2000" dirty="0" smtClean="0">
                <a:latin typeface="Arial" panose="020B0604020202020204" pitchFamily="34" charset="0"/>
                <a:cs typeface="Arial" panose="020B0604020202020204" pitchFamily="34" charset="0"/>
              </a:rPr>
              <a:t>others such as “Lunch n’ Learns”, Identified Stakeholder meetings, etc…</a:t>
            </a:r>
          </a:p>
          <a:p>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Special events and </a:t>
            </a:r>
            <a:r>
              <a:rPr lang="en-US" sz="2000" dirty="0" smtClean="0">
                <a:latin typeface="Arial" panose="020B0604020202020204" pitchFamily="34" charset="0"/>
                <a:cs typeface="Arial" panose="020B0604020202020204" pitchFamily="34" charset="0"/>
              </a:rPr>
              <a:t>that A</a:t>
            </a:r>
            <a:r>
              <a:rPr lang="en-US" sz="1600" dirty="0" smtClean="0">
                <a:latin typeface="Arial" panose="020B0604020202020204" pitchFamily="34" charset="0"/>
                <a:cs typeface="Arial" panose="020B0604020202020204" pitchFamily="34" charset="0"/>
              </a:rPr>
              <a:t>R</a:t>
            </a:r>
            <a:r>
              <a:rPr lang="en-US" sz="2000" dirty="0" smtClean="0">
                <a:latin typeface="Arial" panose="020B0604020202020204" pitchFamily="34" charset="0"/>
                <a:cs typeface="Arial" panose="020B0604020202020204" pitchFamily="34" charset="0"/>
              </a:rPr>
              <a:t>DOT holds </a:t>
            </a:r>
            <a:endParaRPr lang="en-US" sz="2000" b="0" i="0" dirty="0">
              <a:effectLst/>
              <a:latin typeface="Arial" panose="020B0604020202020204" pitchFamily="34" charset="0"/>
              <a:cs typeface="Arial" panose="020B0604020202020204" pitchFamily="34" charset="0"/>
            </a:endParaRPr>
          </a:p>
        </p:txBody>
      </p:sp>
      <p:sp>
        <p:nvSpPr>
          <p:cNvPr id="10" name="TextBox 9"/>
          <p:cNvSpPr txBox="1"/>
          <p:nvPr/>
        </p:nvSpPr>
        <p:spPr>
          <a:xfrm>
            <a:off x="326707" y="6248400"/>
            <a:ext cx="8413998" cy="461665"/>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Are we effective communicators when it comes to data?</a:t>
            </a:r>
            <a:endParaRPr lang="en-US" sz="24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533400" y="1524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ADVERTISING DATA - TRAINING DATA USERS</a:t>
            </a:r>
            <a:endParaRPr lang="en-US" sz="28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08698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152400"/>
            <a:ext cx="8413998" cy="954107"/>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ADVERTISING DATA - TRAINING DATA USERS</a:t>
            </a:r>
          </a:p>
          <a:p>
            <a:pPr algn="ctr"/>
            <a:r>
              <a:rPr lang="en-US" sz="2800" b="1" i="1" dirty="0" smtClean="0">
                <a:solidFill>
                  <a:prstClr val="white"/>
                </a:solidFill>
                <a:latin typeface="Arial" panose="020B0604020202020204" pitchFamily="34" charset="0"/>
                <a:cs typeface="Arial" panose="020B0604020202020204" pitchFamily="34" charset="0"/>
              </a:rPr>
              <a:t>EXAMPLE</a:t>
            </a:r>
            <a:endParaRPr lang="en-US" sz="2800" b="1" i="1" dirty="0">
              <a:solidFill>
                <a:prstClr val="whit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28600" y="1067394"/>
            <a:ext cx="4814047" cy="2692934"/>
          </a:xfrm>
          <a:prstGeom prst="rect">
            <a:avLst/>
          </a:prstGeom>
        </p:spPr>
      </p:pic>
      <p:pic>
        <p:nvPicPr>
          <p:cNvPr id="1026"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109" y="3183133"/>
            <a:ext cx="5318820" cy="3520092"/>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226901" y="4343400"/>
            <a:ext cx="4412353" cy="2245237"/>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15364416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152400"/>
            <a:ext cx="8413998" cy="954107"/>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ADVERTISING DATA - TRAINING DATA USERS</a:t>
            </a:r>
          </a:p>
          <a:p>
            <a:pPr algn="ctr"/>
            <a:r>
              <a:rPr lang="en-US" sz="2800" b="1" i="1" dirty="0" smtClean="0">
                <a:solidFill>
                  <a:prstClr val="white"/>
                </a:solidFill>
                <a:latin typeface="Arial" panose="020B0604020202020204" pitchFamily="34" charset="0"/>
                <a:cs typeface="Arial" panose="020B0604020202020204" pitchFamily="34" charset="0"/>
              </a:rPr>
              <a:t>EXAMPLE</a:t>
            </a:r>
            <a:endParaRPr lang="en-US" sz="2800" b="1" i="1" dirty="0">
              <a:solidFill>
                <a:prstClr val="whit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28600" y="1140998"/>
            <a:ext cx="5640397" cy="3583402"/>
          </a:xfrm>
          <a:prstGeom prst="rect">
            <a:avLst/>
          </a:prstGeom>
        </p:spPr>
      </p:pic>
      <p:pic>
        <p:nvPicPr>
          <p:cNvPr id="3" name="Picture 2"/>
          <p:cNvPicPr>
            <a:picLocks noChangeAspect="1"/>
          </p:cNvPicPr>
          <p:nvPr/>
        </p:nvPicPr>
        <p:blipFill>
          <a:blip r:embed="rId3"/>
          <a:stretch>
            <a:fillRect/>
          </a:stretch>
        </p:blipFill>
        <p:spPr>
          <a:xfrm>
            <a:off x="3544503" y="3427493"/>
            <a:ext cx="5545670" cy="3391602"/>
          </a:xfrm>
          <a:prstGeom prst="rect">
            <a:avLst/>
          </a:prstGeom>
        </p:spPr>
      </p:pic>
    </p:spTree>
    <p:extLst>
      <p:ext uri="{BB962C8B-B14F-4D97-AF65-F5344CB8AC3E}">
        <p14:creationId xmlns:p14="http://schemas.microsoft.com/office/powerpoint/2010/main" val="302280872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399" y="675620"/>
            <a:ext cx="4495800" cy="1491326"/>
          </a:xfrm>
          <a:prstGeom prst="rect">
            <a:avLst/>
          </a:prstGeom>
        </p:spPr>
      </p:pic>
      <p:sp>
        <p:nvSpPr>
          <p:cNvPr id="8" name="TextBox 7"/>
          <p:cNvSpPr txBox="1"/>
          <p:nvPr/>
        </p:nvSpPr>
        <p:spPr>
          <a:xfrm>
            <a:off x="533400" y="1524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ADVERTISING DATA - TRAINING DATA USERS</a:t>
            </a:r>
            <a:endParaRPr lang="en-US" sz="2800" b="1" dirty="0">
              <a:solidFill>
                <a:prstClr val="white"/>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286000"/>
            <a:ext cx="6531605" cy="4457073"/>
          </a:xfrm>
          <a:prstGeom prst="rect">
            <a:avLst/>
          </a:prstGeom>
        </p:spPr>
      </p:pic>
      <p:sp>
        <p:nvSpPr>
          <p:cNvPr id="7" name="TextBox 6"/>
          <p:cNvSpPr txBox="1"/>
          <p:nvPr/>
        </p:nvSpPr>
        <p:spPr>
          <a:xfrm rot="16200000">
            <a:off x="2094244" y="3855014"/>
            <a:ext cx="905248" cy="369332"/>
          </a:xfrm>
          <a:prstGeom prst="rect">
            <a:avLst/>
          </a:prstGeom>
          <a:noFill/>
        </p:spPr>
        <p:txBody>
          <a:bodyPr wrap="none" rtlCol="0">
            <a:spAutoFit/>
          </a:bodyPr>
          <a:lstStyle/>
          <a:p>
            <a:r>
              <a:rPr lang="en-US" dirty="0" smtClean="0"/>
              <a:t>Owners</a:t>
            </a:r>
            <a:endParaRPr lang="en-US" dirty="0"/>
          </a:p>
        </p:txBody>
      </p:sp>
      <p:sp>
        <p:nvSpPr>
          <p:cNvPr id="9" name="TextBox 8"/>
          <p:cNvSpPr txBox="1"/>
          <p:nvPr/>
        </p:nvSpPr>
        <p:spPr>
          <a:xfrm rot="16200000">
            <a:off x="3057968" y="4222931"/>
            <a:ext cx="1111394" cy="369332"/>
          </a:xfrm>
          <a:prstGeom prst="rect">
            <a:avLst/>
          </a:prstGeom>
          <a:noFill/>
        </p:spPr>
        <p:txBody>
          <a:bodyPr wrap="none" rtlCol="0">
            <a:spAutoFit/>
          </a:bodyPr>
          <a:lstStyle/>
          <a:p>
            <a:r>
              <a:rPr lang="en-US" dirty="0" smtClean="0"/>
              <a:t>Collectors</a:t>
            </a:r>
            <a:endParaRPr lang="en-US" dirty="0"/>
          </a:p>
        </p:txBody>
      </p:sp>
      <p:sp>
        <p:nvSpPr>
          <p:cNvPr id="10" name="TextBox 9"/>
          <p:cNvSpPr txBox="1"/>
          <p:nvPr/>
        </p:nvSpPr>
        <p:spPr>
          <a:xfrm rot="16200000">
            <a:off x="4383910" y="4459354"/>
            <a:ext cx="354584" cy="369332"/>
          </a:xfrm>
          <a:prstGeom prst="rect">
            <a:avLst/>
          </a:prstGeom>
          <a:noFill/>
        </p:spPr>
        <p:txBody>
          <a:bodyPr wrap="none" rtlCol="0">
            <a:spAutoFit/>
          </a:bodyPr>
          <a:lstStyle/>
          <a:p>
            <a:r>
              <a:rPr lang="en-US" dirty="0" smtClean="0"/>
              <a:t>IT</a:t>
            </a:r>
            <a:endParaRPr lang="en-US" dirty="0"/>
          </a:p>
        </p:txBody>
      </p:sp>
      <p:sp>
        <p:nvSpPr>
          <p:cNvPr id="11" name="TextBox 10"/>
          <p:cNvSpPr txBox="1"/>
          <p:nvPr/>
        </p:nvSpPr>
        <p:spPr>
          <a:xfrm rot="16200000">
            <a:off x="4912582" y="4084725"/>
            <a:ext cx="1528383" cy="369332"/>
          </a:xfrm>
          <a:prstGeom prst="rect">
            <a:avLst/>
          </a:prstGeom>
          <a:noFill/>
        </p:spPr>
        <p:txBody>
          <a:bodyPr wrap="square" rtlCol="0">
            <a:spAutoFit/>
          </a:bodyPr>
          <a:lstStyle/>
          <a:p>
            <a:r>
              <a:rPr lang="en-US" dirty="0" smtClean="0"/>
              <a:t>Primary Users</a:t>
            </a:r>
            <a:endParaRPr lang="en-US" dirty="0"/>
          </a:p>
        </p:txBody>
      </p:sp>
      <p:sp>
        <p:nvSpPr>
          <p:cNvPr id="12" name="TextBox 11"/>
          <p:cNvSpPr txBox="1"/>
          <p:nvPr/>
        </p:nvSpPr>
        <p:spPr>
          <a:xfrm rot="16200000">
            <a:off x="5827385" y="3855012"/>
            <a:ext cx="1734834" cy="369332"/>
          </a:xfrm>
          <a:prstGeom prst="rect">
            <a:avLst/>
          </a:prstGeom>
          <a:noFill/>
        </p:spPr>
        <p:txBody>
          <a:bodyPr wrap="none" rtlCol="0">
            <a:spAutoFit/>
          </a:bodyPr>
          <a:lstStyle/>
          <a:p>
            <a:r>
              <a:rPr lang="en-US" dirty="0" smtClean="0"/>
              <a:t>Secondary Users</a:t>
            </a:r>
            <a:endParaRPr lang="en-US" dirty="0"/>
          </a:p>
        </p:txBody>
      </p:sp>
    </p:spTree>
    <p:extLst>
      <p:ext uri="{BB962C8B-B14F-4D97-AF65-F5344CB8AC3E}">
        <p14:creationId xmlns:p14="http://schemas.microsoft.com/office/powerpoint/2010/main" val="30284894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IMPLEMENTING DATA GOVERNANCE</a:t>
            </a:r>
            <a:endParaRPr lang="en-US" sz="2800" b="1" dirty="0">
              <a:solidFill>
                <a:prstClr val="whit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83131" y="708506"/>
            <a:ext cx="1218154" cy="995181"/>
          </a:xfrm>
          <a:prstGeom prst="rect">
            <a:avLst/>
          </a:prstGeom>
          <a:ln>
            <a:solidFill>
              <a:schemeClr val="tx1"/>
            </a:solidFill>
          </a:ln>
        </p:spPr>
      </p:pic>
      <p:sp>
        <p:nvSpPr>
          <p:cNvPr id="6" name="Oval 5"/>
          <p:cNvSpPr/>
          <p:nvPr/>
        </p:nvSpPr>
        <p:spPr>
          <a:xfrm>
            <a:off x="539817" y="56132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32004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ALL WE HAVE TO DO IS…</a:t>
            </a:r>
            <a:endParaRPr lang="en-US" sz="28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930629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IMPLEMENTING DATA GOVERNANCE</a:t>
            </a:r>
            <a:endParaRPr lang="en-US" sz="28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13636" y="990600"/>
            <a:ext cx="4572000" cy="1092607"/>
          </a:xfrm>
          <a:prstGeom prst="rect">
            <a:avLst/>
          </a:prstGeom>
        </p:spPr>
        <p:txBody>
          <a:bodyPr>
            <a:spAutoFit/>
          </a:bodyPr>
          <a:lstStyle/>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Identify </a:t>
            </a:r>
            <a:r>
              <a:rPr lang="en-US" sz="1000" dirty="0" smtClean="0">
                <a:latin typeface="Arial" panose="020B0604020202020204" pitchFamily="34" charset="0"/>
                <a:ea typeface="Times New Roman" panose="02020603050405020304" pitchFamily="18" charset="0"/>
                <a:cs typeface="Times New Roman" panose="02020603050405020304" pitchFamily="18" charset="0"/>
              </a:rPr>
              <a:t>champions.</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Use DBP results to establish strong, sustainable vision for </a:t>
            </a:r>
            <a:r>
              <a:rPr lang="en-US" sz="1000" dirty="0" smtClean="0">
                <a:latin typeface="Arial" panose="020B0604020202020204" pitchFamily="34" charset="0"/>
                <a:ea typeface="Times New Roman" panose="02020603050405020304" pitchFamily="18" charset="0"/>
                <a:cs typeface="Times New Roman" panose="02020603050405020304" pitchFamily="18" charset="0"/>
              </a:rPr>
              <a:t>data governance and </a:t>
            </a:r>
            <a:r>
              <a:rPr lang="en-US" sz="1000" dirty="0">
                <a:latin typeface="Arial" panose="020B0604020202020204" pitchFamily="34" charset="0"/>
                <a:ea typeface="Times New Roman" panose="02020603050405020304" pitchFamily="18" charset="0"/>
                <a:cs typeface="Times New Roman" panose="02020603050405020304" pitchFamily="18" charset="0"/>
              </a:rPr>
              <a:t>obtain executive support.</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Budget for implementation of the Safety and Mobility DBP and dedicate staff resources.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3208" y="2133600"/>
            <a:ext cx="4572000" cy="3439403"/>
          </a:xfrm>
          <a:prstGeom prst="rect">
            <a:avLst/>
          </a:prstGeom>
        </p:spPr>
        <p:txBody>
          <a:bodyPr>
            <a:spAutoFit/>
          </a:bodyPr>
          <a:lstStyle/>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Formally adopt core principles for data and information management and incorporate them into governance policies, standards, and processes.</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Develop and adopt a data governance charter and governance roles and responsibilities for A</a:t>
            </a:r>
            <a:r>
              <a:rPr lang="en-US" sz="800" dirty="0">
                <a:latin typeface="Arial" panose="020B0604020202020204" pitchFamily="34" charset="0"/>
                <a:ea typeface="Times New Roman" panose="02020603050405020304" pitchFamily="18" charset="0"/>
                <a:cs typeface="Times New Roman" panose="02020603050405020304" pitchFamily="18" charset="0"/>
              </a:rPr>
              <a:t>R</a:t>
            </a:r>
            <a:r>
              <a:rPr lang="en-US" sz="1000" dirty="0">
                <a:latin typeface="Arial" panose="020B0604020202020204" pitchFamily="34" charset="0"/>
                <a:ea typeface="Times New Roman" panose="02020603050405020304" pitchFamily="18" charset="0"/>
                <a:cs typeface="Times New Roman" panose="02020603050405020304" pitchFamily="18" charset="0"/>
              </a:rPr>
              <a:t>DOT’s Data Governance Committee.</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Institutionalize data governance roles and responsibilities by incorporating them into staff job descriptions and job performance review criteria.</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Develop and adopt a Data Governance Playbook that documents the State’s policies, standards, roles, and responsibilities for managing data programs under the authority of the Data Governance Program.</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Develop data dictionary and business rules for interpreting A</a:t>
            </a:r>
            <a:r>
              <a:rPr lang="en-US" sz="800" dirty="0">
                <a:latin typeface="Arial" panose="020B0604020202020204" pitchFamily="34" charset="0"/>
                <a:ea typeface="Times New Roman" panose="02020603050405020304" pitchFamily="18" charset="0"/>
                <a:cs typeface="Times New Roman" panose="02020603050405020304" pitchFamily="18" charset="0"/>
              </a:rPr>
              <a:t>R</a:t>
            </a:r>
            <a:r>
              <a:rPr lang="en-US" sz="1000" dirty="0">
                <a:latin typeface="Arial" panose="020B0604020202020204" pitchFamily="34" charset="0"/>
                <a:ea typeface="Times New Roman" panose="02020603050405020304" pitchFamily="18" charset="0"/>
                <a:cs typeface="Times New Roman" panose="02020603050405020304" pitchFamily="18" charset="0"/>
              </a:rPr>
              <a:t>DOT’s data systems.</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Develop a Data Catalog that identifies A</a:t>
            </a:r>
            <a:r>
              <a:rPr lang="en-US" sz="800" dirty="0">
                <a:latin typeface="Arial" panose="020B0604020202020204" pitchFamily="34" charset="0"/>
                <a:ea typeface="Times New Roman" panose="02020603050405020304" pitchFamily="18" charset="0"/>
                <a:cs typeface="Times New Roman" panose="02020603050405020304" pitchFamily="18" charset="0"/>
              </a:rPr>
              <a:t>R</a:t>
            </a:r>
            <a:r>
              <a:rPr lang="en-US" sz="1000" dirty="0">
                <a:latin typeface="Arial" panose="020B0604020202020204" pitchFamily="34" charset="0"/>
                <a:ea typeface="Times New Roman" panose="02020603050405020304" pitchFamily="18" charset="0"/>
                <a:cs typeface="Times New Roman" panose="02020603050405020304" pitchFamily="18" charset="0"/>
              </a:rPr>
              <a:t>DOT’s data systems, system stewards, data elements and attributes, data linkages, data access policies, and system documentation.</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4558364" y="914400"/>
            <a:ext cx="4572000" cy="1131079"/>
          </a:xfrm>
          <a:prstGeom prst="rect">
            <a:avLst/>
          </a:prstGeom>
        </p:spPr>
        <p:txBody>
          <a:bodyPr>
            <a:spAutoFit/>
          </a:bodyPr>
          <a:lstStyle/>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Improve quality of safety data systems by implementing system improvements related to data collection, data access, data quality and validation, and documentation.</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Improve quality of mobility data systems by implementing system improvements related to data collection, data access, data quality and validation, and documentation</a:t>
            </a:r>
            <a:r>
              <a:rPr lang="en-US" sz="1000" dirty="0" smtClean="0">
                <a:latin typeface="Arial" panose="020B0604020202020204" pitchFamily="34" charset="0"/>
                <a:ea typeface="Times New Roman" panose="02020603050405020304" pitchFamily="18" charset="0"/>
                <a:cs typeface="Times New Roman" panose="02020603050405020304" pitchFamily="18" charset="0"/>
              </a:rPr>
              <a:t>.</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5042836" y="4760968"/>
            <a:ext cx="4118008" cy="861774"/>
          </a:xfrm>
          <a:prstGeom prst="rect">
            <a:avLst/>
          </a:prstGeom>
        </p:spPr>
        <p:txBody>
          <a:bodyPr wrap="square">
            <a:spAutoFit/>
          </a:bodyPr>
          <a:lstStyle/>
          <a:p>
            <a:pPr marL="171450" indent="-171450">
              <a:buFont typeface="Arial" panose="020B0604020202020204" pitchFamily="34" charset="0"/>
              <a:buChar char="•"/>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   Improve </a:t>
            </a:r>
            <a:r>
              <a:rPr lang="en-US" sz="1000" dirty="0">
                <a:latin typeface="Arial" panose="020B0604020202020204" pitchFamily="34" charset="0"/>
                <a:ea typeface="Times New Roman" panose="02020603050405020304" pitchFamily="18" charset="0"/>
                <a:cs typeface="Times New Roman" panose="02020603050405020304" pitchFamily="18" charset="0"/>
              </a:rPr>
              <a:t>data sharing, coordination, and knowledge transfer of safety and </a:t>
            </a:r>
            <a:r>
              <a:rPr lang="en-US" sz="1000" dirty="0" smtClean="0">
                <a:latin typeface="Arial" panose="020B0604020202020204" pitchFamily="34" charset="0"/>
                <a:ea typeface="Times New Roman" panose="02020603050405020304" pitchFamily="18" charset="0"/>
                <a:cs typeface="Times New Roman" panose="02020603050405020304" pitchFamily="18" charset="0"/>
              </a:rPr>
              <a:t>   mobility </a:t>
            </a:r>
            <a:r>
              <a:rPr lang="en-US" sz="1000" dirty="0">
                <a:latin typeface="Arial" panose="020B0604020202020204" pitchFamily="34" charset="0"/>
                <a:ea typeface="Times New Roman" panose="02020603050405020304" pitchFamily="18" charset="0"/>
                <a:cs typeface="Times New Roman" panose="02020603050405020304" pitchFamily="18" charset="0"/>
              </a:rPr>
              <a:t>data by implementing institutional improvements related to transmission, sharing and exchange of data, cost management solutions, and knowledge management as identified in improvement plan.</a:t>
            </a:r>
            <a:endParaRPr lang="en-US" sz="1000" dirty="0"/>
          </a:p>
        </p:txBody>
      </p:sp>
      <p:sp>
        <p:nvSpPr>
          <p:cNvPr id="10" name="Rectangle 9"/>
          <p:cNvSpPr/>
          <p:nvPr/>
        </p:nvSpPr>
        <p:spPr>
          <a:xfrm>
            <a:off x="4575208" y="2133600"/>
            <a:ext cx="4572000" cy="1515800"/>
          </a:xfrm>
          <a:prstGeom prst="rect">
            <a:avLst/>
          </a:prstGeom>
        </p:spPr>
        <p:txBody>
          <a:bodyPr>
            <a:spAutoFit/>
          </a:bodyPr>
          <a:lstStyle/>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Train staff on data policies, procedures, processes, and tools for safety and mobility data analysis and reporting.</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Train external stakeholders such as MPOs and local agencies on accessing and using safety and mobility data and tools as appropriate.</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    Require </a:t>
            </a:r>
            <a:r>
              <a:rPr lang="en-US" sz="1000" dirty="0">
                <a:latin typeface="Arial" panose="020B0604020202020204" pitchFamily="34" charset="0"/>
                <a:ea typeface="Times New Roman" panose="02020603050405020304" pitchFamily="18" charset="0"/>
                <a:cs typeface="Times New Roman" panose="02020603050405020304" pitchFamily="18" charset="0"/>
              </a:rPr>
              <a:t>training of new staff receiving access to data.  Create </a:t>
            </a:r>
            <a:r>
              <a:rPr lang="en-US" sz="1000" dirty="0" smtClean="0">
                <a:latin typeface="Arial" panose="020B0604020202020204" pitchFamily="34" charset="0"/>
                <a:ea typeface="Times New Roman" panose="02020603050405020304" pitchFamily="18" charset="0"/>
                <a:cs typeface="Times New Roman" panose="02020603050405020304" pitchFamily="18" charset="0"/>
              </a:rPr>
              <a:t> online </a:t>
            </a:r>
            <a:r>
              <a:rPr lang="en-US" sz="1000" dirty="0">
                <a:latin typeface="Arial" panose="020B0604020202020204" pitchFamily="34" charset="0"/>
                <a:ea typeface="Times New Roman" panose="02020603050405020304" pitchFamily="18" charset="0"/>
                <a:cs typeface="Times New Roman" panose="02020603050405020304" pitchFamily="18" charset="0"/>
              </a:rPr>
              <a:t>training that can be delivered on-demand.  Require testing of concepts and certification of staff upon completion.</a:t>
            </a:r>
            <a:endParaRPr lang="en-US" dirty="0"/>
          </a:p>
        </p:txBody>
      </p:sp>
      <p:sp>
        <p:nvSpPr>
          <p:cNvPr id="11" name="Rectangle 10"/>
          <p:cNvSpPr/>
          <p:nvPr/>
        </p:nvSpPr>
        <p:spPr>
          <a:xfrm>
            <a:off x="4575208" y="3652319"/>
            <a:ext cx="4572000" cy="1092607"/>
          </a:xfrm>
          <a:prstGeom prst="rect">
            <a:avLst/>
          </a:prstGeom>
        </p:spPr>
        <p:txBody>
          <a:bodyPr>
            <a:spAutoFit/>
          </a:bodyPr>
          <a:lstStyle/>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Track progress in implementing the improvements identified in the Safety and Mobility DBP.</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Establish and assess performance metrics to monitor success.  </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a:spcBef>
                <a:spcPts val="300"/>
              </a:spcBef>
              <a:spcAft>
                <a:spcPts val="600"/>
              </a:spcAft>
              <a:buFont typeface="Arial" panose="020B0604020202020204" pitchFamily="34" charset="0"/>
              <a:buChar char="•"/>
              <a:tabLst>
                <a:tab pos="365760" algn="l"/>
              </a:tabLst>
            </a:pPr>
            <a:r>
              <a:rPr lang="en-US" sz="1000" dirty="0">
                <a:latin typeface="Arial" panose="020B0604020202020204" pitchFamily="34" charset="0"/>
                <a:ea typeface="Times New Roman" panose="02020603050405020304" pitchFamily="18" charset="0"/>
                <a:cs typeface="Times New Roman" panose="02020603050405020304" pitchFamily="18" charset="0"/>
              </a:rPr>
              <a:t>Report on progress to the Data Governance Committee and senior management.</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Picture 11" descr="Image result for small st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801" y="1495179"/>
            <a:ext cx="5696070" cy="202882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10641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IMPLEMENTING DATA GOVERNANCE</a:t>
            </a:r>
            <a:endParaRPr lang="en-US" sz="2800" b="1" dirty="0">
              <a:solidFill>
                <a:prstClr val="whit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762000" y="1447800"/>
            <a:ext cx="7800975" cy="4963268"/>
          </a:xfrm>
          <a:prstGeom prst="rect">
            <a:avLst/>
          </a:prstGeom>
        </p:spPr>
      </p:pic>
      <p:sp>
        <p:nvSpPr>
          <p:cNvPr id="8" name="TextBox 7"/>
          <p:cNvSpPr txBox="1"/>
          <p:nvPr/>
        </p:nvSpPr>
        <p:spPr>
          <a:xfrm>
            <a:off x="563880" y="852100"/>
            <a:ext cx="8413998" cy="400110"/>
          </a:xfrm>
          <a:prstGeom prst="rect">
            <a:avLst/>
          </a:prstGeom>
          <a:noFill/>
        </p:spPr>
        <p:txBody>
          <a:bodyPr wrap="square" rtlCol="0">
            <a:spAutoFit/>
          </a:bodyPr>
          <a:lstStyle/>
          <a:p>
            <a:pPr algn="ctr"/>
            <a:r>
              <a:rPr lang="en-US" sz="2000" b="1" dirty="0" smtClean="0">
                <a:solidFill>
                  <a:prstClr val="white"/>
                </a:solidFill>
                <a:latin typeface="Arial" panose="020B0604020202020204" pitchFamily="34" charset="0"/>
                <a:cs typeface="Arial" panose="020B0604020202020204" pitchFamily="34" charset="0"/>
              </a:rPr>
              <a:t>PROPOSED DATA GOVERNANCE MODEL</a:t>
            </a:r>
            <a:endParaRPr lang="en-US" sz="20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36738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
            <a:ext cx="9144000" cy="6209211"/>
          </a:xfrm>
          <a:prstGeom prst="rect">
            <a:avLst/>
          </a:prstGeom>
        </p:spPr>
      </p:pic>
      <p:sp>
        <p:nvSpPr>
          <p:cNvPr id="6" name="TextBox 5"/>
          <p:cNvSpPr txBox="1"/>
          <p:nvPr/>
        </p:nvSpPr>
        <p:spPr>
          <a:xfrm>
            <a:off x="348496" y="119017"/>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IDENTIFIED CHALLENGES WITH DATA</a:t>
            </a:r>
            <a:endParaRPr lang="en-US" sz="2800" b="1" dirty="0">
              <a:solidFill>
                <a:prstClr val="white"/>
              </a:solidFill>
              <a:latin typeface="Arial" panose="020B0604020202020204" pitchFamily="34" charset="0"/>
              <a:cs typeface="Arial" panose="020B0604020202020204" pitchFamily="34" charset="0"/>
            </a:endParaRPr>
          </a:p>
        </p:txBody>
      </p:sp>
      <p:cxnSp>
        <p:nvCxnSpPr>
          <p:cNvPr id="7" name="Straight Connector 6"/>
          <p:cNvCxnSpPr/>
          <p:nvPr/>
        </p:nvCxnSpPr>
        <p:spPr>
          <a:xfrm>
            <a:off x="2971800" y="51054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71800" y="6172200"/>
            <a:ext cx="228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30062" y="5987534"/>
            <a:ext cx="1641988" cy="369332"/>
          </a:xfrm>
          <a:prstGeom prst="rect">
            <a:avLst/>
          </a:prstGeom>
          <a:noFill/>
        </p:spPr>
        <p:txBody>
          <a:bodyPr wrap="none" rtlCol="0">
            <a:spAutoFit/>
          </a:bodyPr>
          <a:lstStyle/>
          <a:p>
            <a:r>
              <a:rPr lang="en-US" b="1" dirty="0" smtClean="0">
                <a:solidFill>
                  <a:schemeClr val="bg1"/>
                </a:solidFill>
              </a:rPr>
              <a:t>Data Standards</a:t>
            </a:r>
            <a:endParaRPr lang="en-US" b="1" dirty="0">
              <a:solidFill>
                <a:schemeClr val="bg1"/>
              </a:solidFill>
            </a:endParaRPr>
          </a:p>
        </p:txBody>
      </p:sp>
      <p:cxnSp>
        <p:nvCxnSpPr>
          <p:cNvPr id="17" name="Straight Connector 16"/>
          <p:cNvCxnSpPr/>
          <p:nvPr/>
        </p:nvCxnSpPr>
        <p:spPr>
          <a:xfrm>
            <a:off x="4038600" y="4425452"/>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38600" y="5492252"/>
            <a:ext cx="228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96862" y="5307586"/>
            <a:ext cx="2117567" cy="369332"/>
          </a:xfrm>
          <a:prstGeom prst="rect">
            <a:avLst/>
          </a:prstGeom>
          <a:noFill/>
        </p:spPr>
        <p:txBody>
          <a:bodyPr wrap="none" rtlCol="0">
            <a:spAutoFit/>
          </a:bodyPr>
          <a:lstStyle/>
          <a:p>
            <a:r>
              <a:rPr lang="en-US" b="1" dirty="0" smtClean="0">
                <a:solidFill>
                  <a:schemeClr val="bg1"/>
                </a:solidFill>
              </a:rPr>
              <a:t>Duplication of Effort</a:t>
            </a:r>
            <a:endParaRPr lang="en-US" b="1" dirty="0">
              <a:solidFill>
                <a:schemeClr val="bg1"/>
              </a:solidFill>
            </a:endParaRPr>
          </a:p>
        </p:txBody>
      </p:sp>
      <p:cxnSp>
        <p:nvCxnSpPr>
          <p:cNvPr id="20" name="Straight Connector 19"/>
          <p:cNvCxnSpPr/>
          <p:nvPr/>
        </p:nvCxnSpPr>
        <p:spPr>
          <a:xfrm>
            <a:off x="5251938" y="3701137"/>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51938" y="4767937"/>
            <a:ext cx="228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10200" y="4583271"/>
            <a:ext cx="2172774" cy="369332"/>
          </a:xfrm>
          <a:prstGeom prst="rect">
            <a:avLst/>
          </a:prstGeom>
          <a:noFill/>
        </p:spPr>
        <p:txBody>
          <a:bodyPr wrap="none" rtlCol="0">
            <a:spAutoFit/>
          </a:bodyPr>
          <a:lstStyle/>
          <a:p>
            <a:r>
              <a:rPr lang="en-US" b="1" dirty="0" smtClean="0">
                <a:solidFill>
                  <a:schemeClr val="bg1"/>
                </a:solidFill>
              </a:rPr>
              <a:t>Data Documentation</a:t>
            </a:r>
            <a:endParaRPr lang="en-US" b="1" dirty="0">
              <a:solidFill>
                <a:schemeClr val="bg1"/>
              </a:solidFill>
            </a:endParaRPr>
          </a:p>
        </p:txBody>
      </p:sp>
      <p:cxnSp>
        <p:nvCxnSpPr>
          <p:cNvPr id="23" name="Straight Connector 22"/>
          <p:cNvCxnSpPr/>
          <p:nvPr/>
        </p:nvCxnSpPr>
        <p:spPr>
          <a:xfrm>
            <a:off x="6623538" y="2819003"/>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23538" y="3885803"/>
            <a:ext cx="228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81800" y="3701137"/>
            <a:ext cx="1869294" cy="369332"/>
          </a:xfrm>
          <a:prstGeom prst="rect">
            <a:avLst/>
          </a:prstGeom>
          <a:noFill/>
        </p:spPr>
        <p:txBody>
          <a:bodyPr wrap="none" rtlCol="0">
            <a:spAutoFit/>
          </a:bodyPr>
          <a:lstStyle/>
          <a:p>
            <a:r>
              <a:rPr lang="en-US" b="1" dirty="0" smtClean="0">
                <a:solidFill>
                  <a:schemeClr val="bg1"/>
                </a:solidFill>
              </a:rPr>
              <a:t>Data Accessibility</a:t>
            </a:r>
            <a:endParaRPr lang="en-US" b="1" dirty="0">
              <a:solidFill>
                <a:schemeClr val="bg1"/>
              </a:solidFill>
            </a:endParaRPr>
          </a:p>
        </p:txBody>
      </p:sp>
      <p:cxnSp>
        <p:nvCxnSpPr>
          <p:cNvPr id="26" name="Straight Connector 25"/>
          <p:cNvCxnSpPr/>
          <p:nvPr/>
        </p:nvCxnSpPr>
        <p:spPr>
          <a:xfrm flipH="1">
            <a:off x="7848600" y="1752203"/>
            <a:ext cx="23445" cy="1143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46356" y="2819003"/>
            <a:ext cx="1697644" cy="369332"/>
          </a:xfrm>
          <a:prstGeom prst="rect">
            <a:avLst/>
          </a:prstGeom>
          <a:noFill/>
        </p:spPr>
        <p:txBody>
          <a:bodyPr wrap="none" rtlCol="0">
            <a:spAutoFit/>
          </a:bodyPr>
          <a:lstStyle/>
          <a:p>
            <a:r>
              <a:rPr lang="en-US" b="1" dirty="0" smtClean="0">
                <a:solidFill>
                  <a:schemeClr val="bg1"/>
                </a:solidFill>
              </a:rPr>
              <a:t>Communication</a:t>
            </a:r>
            <a:endParaRPr lang="en-US" b="1" dirty="0">
              <a:solidFill>
                <a:schemeClr val="bg1"/>
              </a:solidFill>
            </a:endParaRPr>
          </a:p>
        </p:txBody>
      </p:sp>
    </p:spTree>
    <p:extLst>
      <p:ext uri="{BB962C8B-B14F-4D97-AF65-F5344CB8AC3E}">
        <p14:creationId xmlns:p14="http://schemas.microsoft.com/office/powerpoint/2010/main" val="283127690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11" y="751820"/>
            <a:ext cx="3429000" cy="325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163" y="1914570"/>
            <a:ext cx="2092533" cy="2235339"/>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0025" y="3032239"/>
            <a:ext cx="2018726" cy="2209800"/>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3886200"/>
            <a:ext cx="1905000" cy="2136735"/>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648200"/>
            <a:ext cx="1925331" cy="2133600"/>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NOW AVAILABLE</a:t>
            </a:r>
            <a:endParaRPr lang="en-US" sz="28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794150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0" y="2667000"/>
            <a:ext cx="2992742" cy="1446550"/>
          </a:xfrm>
          <a:prstGeom prst="rect">
            <a:avLst/>
          </a:prstGeom>
          <a:noFill/>
        </p:spPr>
        <p:txBody>
          <a:bodyPr wrap="none" rtlCol="0">
            <a:spAutoFit/>
          </a:bodyPr>
          <a:lstStyle/>
          <a:p>
            <a:r>
              <a:rPr lang="en-US" sz="4400" b="1" dirty="0" smtClean="0"/>
              <a:t>THANK YOU</a:t>
            </a:r>
          </a:p>
          <a:p>
            <a:endParaRPr lang="en-US" sz="4400" b="1" dirty="0"/>
          </a:p>
        </p:txBody>
      </p:sp>
    </p:spTree>
    <p:extLst>
      <p:ext uri="{BB962C8B-B14F-4D97-AF65-F5344CB8AC3E}">
        <p14:creationId xmlns:p14="http://schemas.microsoft.com/office/powerpoint/2010/main" val="233117180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8496" y="119017"/>
            <a:ext cx="8413998" cy="954107"/>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IDENTIFIED CHALLENGES</a:t>
            </a:r>
          </a:p>
          <a:p>
            <a:pPr algn="ctr"/>
            <a:r>
              <a:rPr lang="en-US" sz="2800" b="1" i="1" dirty="0" smtClean="0">
                <a:solidFill>
                  <a:prstClr val="white"/>
                </a:solidFill>
                <a:latin typeface="Arial" panose="020B0604020202020204" pitchFamily="34" charset="0"/>
                <a:cs typeface="Arial" panose="020B0604020202020204" pitchFamily="34" charset="0"/>
              </a:rPr>
              <a:t>EXAMPLE</a:t>
            </a:r>
            <a:endParaRPr lang="en-US" sz="2800" b="1" i="1" dirty="0">
              <a:solidFill>
                <a:prstClr val="white"/>
              </a:solidFill>
              <a:latin typeface="Arial" panose="020B0604020202020204" pitchFamily="34" charset="0"/>
              <a:cs typeface="Arial" panose="020B0604020202020204" pitchFamily="34" charset="0"/>
            </a:endParaRPr>
          </a:p>
        </p:txBody>
      </p:sp>
      <p:cxnSp>
        <p:nvCxnSpPr>
          <p:cNvPr id="7" name="Straight Connector 6"/>
          <p:cNvCxnSpPr/>
          <p:nvPr/>
        </p:nvCxnSpPr>
        <p:spPr>
          <a:xfrm>
            <a:off x="2957145" y="4876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57145" y="5943600"/>
            <a:ext cx="228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15407" y="5758934"/>
            <a:ext cx="1641988" cy="369332"/>
          </a:xfrm>
          <a:prstGeom prst="rect">
            <a:avLst/>
          </a:prstGeom>
          <a:noFill/>
        </p:spPr>
        <p:txBody>
          <a:bodyPr wrap="none" rtlCol="0">
            <a:spAutoFit/>
          </a:bodyPr>
          <a:lstStyle/>
          <a:p>
            <a:r>
              <a:rPr lang="en-US" b="1" dirty="0" smtClean="0">
                <a:solidFill>
                  <a:schemeClr val="bg1"/>
                </a:solidFill>
              </a:rPr>
              <a:t>Data Standards</a:t>
            </a:r>
            <a:endParaRPr lang="en-US" b="1" dirty="0">
              <a:solidFill>
                <a:schemeClr val="bg1"/>
              </a:solidFill>
            </a:endParaRPr>
          </a:p>
        </p:txBody>
      </p:sp>
      <p:cxnSp>
        <p:nvCxnSpPr>
          <p:cNvPr id="17" name="Straight Connector 16"/>
          <p:cNvCxnSpPr/>
          <p:nvPr/>
        </p:nvCxnSpPr>
        <p:spPr>
          <a:xfrm>
            <a:off x="4023945" y="4196852"/>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23945" y="5263652"/>
            <a:ext cx="228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82207" y="5078986"/>
            <a:ext cx="2117567" cy="369332"/>
          </a:xfrm>
          <a:prstGeom prst="rect">
            <a:avLst/>
          </a:prstGeom>
          <a:noFill/>
        </p:spPr>
        <p:txBody>
          <a:bodyPr wrap="none" rtlCol="0">
            <a:spAutoFit/>
          </a:bodyPr>
          <a:lstStyle/>
          <a:p>
            <a:r>
              <a:rPr lang="en-US" b="1" dirty="0" smtClean="0">
                <a:solidFill>
                  <a:schemeClr val="bg1"/>
                </a:solidFill>
              </a:rPr>
              <a:t>Duplication of Effort</a:t>
            </a:r>
            <a:endParaRPr lang="en-US" b="1" dirty="0">
              <a:solidFill>
                <a:schemeClr val="bg1"/>
              </a:solidFill>
            </a:endParaRPr>
          </a:p>
        </p:txBody>
      </p:sp>
      <p:cxnSp>
        <p:nvCxnSpPr>
          <p:cNvPr id="20" name="Straight Connector 19"/>
          <p:cNvCxnSpPr/>
          <p:nvPr/>
        </p:nvCxnSpPr>
        <p:spPr>
          <a:xfrm>
            <a:off x="5237283" y="3472537"/>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37283" y="4539337"/>
            <a:ext cx="228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10200" y="4583271"/>
            <a:ext cx="2172774" cy="369332"/>
          </a:xfrm>
          <a:prstGeom prst="rect">
            <a:avLst/>
          </a:prstGeom>
          <a:noFill/>
        </p:spPr>
        <p:txBody>
          <a:bodyPr wrap="none" rtlCol="0">
            <a:spAutoFit/>
          </a:bodyPr>
          <a:lstStyle/>
          <a:p>
            <a:r>
              <a:rPr lang="en-US" b="1" dirty="0" smtClean="0">
                <a:solidFill>
                  <a:schemeClr val="bg1"/>
                </a:solidFill>
              </a:rPr>
              <a:t>Data Documentation</a:t>
            </a:r>
            <a:endParaRPr lang="en-US" b="1" dirty="0">
              <a:solidFill>
                <a:schemeClr val="bg1"/>
              </a:solidFill>
            </a:endParaRPr>
          </a:p>
        </p:txBody>
      </p:sp>
      <p:cxnSp>
        <p:nvCxnSpPr>
          <p:cNvPr id="23" name="Straight Connector 22"/>
          <p:cNvCxnSpPr/>
          <p:nvPr/>
        </p:nvCxnSpPr>
        <p:spPr>
          <a:xfrm>
            <a:off x="6608883" y="2590403"/>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08883" y="3657203"/>
            <a:ext cx="228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848600" y="1752203"/>
            <a:ext cx="23445" cy="1143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46356" y="2819003"/>
            <a:ext cx="1697644" cy="369332"/>
          </a:xfrm>
          <a:prstGeom prst="rect">
            <a:avLst/>
          </a:prstGeom>
          <a:noFill/>
        </p:spPr>
        <p:txBody>
          <a:bodyPr wrap="none" rtlCol="0">
            <a:spAutoFit/>
          </a:bodyPr>
          <a:lstStyle/>
          <a:p>
            <a:r>
              <a:rPr lang="en-US" b="1" dirty="0" smtClean="0">
                <a:solidFill>
                  <a:schemeClr val="bg1"/>
                </a:solidFill>
              </a:rPr>
              <a:t>Communication</a:t>
            </a:r>
            <a:endParaRPr lang="en-US" b="1" dirty="0">
              <a:solidFill>
                <a:schemeClr val="bg1"/>
              </a:solidFill>
            </a:endParaRPr>
          </a:p>
        </p:txBody>
      </p:sp>
      <p:sp>
        <p:nvSpPr>
          <p:cNvPr id="29" name="TextBox 28"/>
          <p:cNvSpPr txBox="1"/>
          <p:nvPr/>
        </p:nvSpPr>
        <p:spPr>
          <a:xfrm>
            <a:off x="4328745" y="1066800"/>
            <a:ext cx="2362200" cy="5632311"/>
          </a:xfrm>
          <a:prstGeom prst="rect">
            <a:avLst/>
          </a:prstGeom>
          <a:noFill/>
        </p:spPr>
        <p:txBody>
          <a:bodyPr wrap="square" rtlCol="0">
            <a:spAutoFit/>
          </a:bodyPr>
          <a:lstStyle/>
          <a:p>
            <a:r>
              <a:rPr lang="en-US" b="1" dirty="0" smtClean="0"/>
              <a:t>County</a:t>
            </a:r>
          </a:p>
          <a:p>
            <a:r>
              <a:rPr lang="en-US" b="1" dirty="0" smtClean="0"/>
              <a:t>CO</a:t>
            </a:r>
          </a:p>
          <a:p>
            <a:r>
              <a:rPr lang="en-US" b="1" dirty="0" smtClean="0"/>
              <a:t>AHTD_COUNTY</a:t>
            </a:r>
          </a:p>
          <a:p>
            <a:r>
              <a:rPr lang="en-US" b="1" dirty="0" smtClean="0"/>
              <a:t>COUNTYNUMBER</a:t>
            </a:r>
          </a:p>
          <a:p>
            <a:r>
              <a:rPr lang="en-US" b="1" dirty="0" err="1" smtClean="0"/>
              <a:t>County_Num</a:t>
            </a:r>
            <a:endParaRPr lang="en-US" b="1" dirty="0" smtClean="0"/>
          </a:p>
          <a:p>
            <a:r>
              <a:rPr lang="en-US" b="1" dirty="0" err="1" smtClean="0"/>
              <a:t>AH_County</a:t>
            </a:r>
            <a:endParaRPr lang="en-US" b="1" dirty="0" smtClean="0"/>
          </a:p>
          <a:p>
            <a:endParaRPr lang="en-US" b="1" dirty="0"/>
          </a:p>
          <a:p>
            <a:r>
              <a:rPr lang="en-US" b="1" dirty="0" smtClean="0"/>
              <a:t>Route</a:t>
            </a:r>
          </a:p>
          <a:p>
            <a:r>
              <a:rPr lang="en-US" b="1" dirty="0" smtClean="0"/>
              <a:t>RTE</a:t>
            </a:r>
          </a:p>
          <a:p>
            <a:r>
              <a:rPr lang="en-US" b="1" dirty="0" smtClean="0"/>
              <a:t>ROUTENUM</a:t>
            </a:r>
          </a:p>
          <a:p>
            <a:r>
              <a:rPr lang="en-US" b="1" dirty="0" smtClean="0"/>
              <a:t>ROUTE</a:t>
            </a:r>
          </a:p>
          <a:p>
            <a:r>
              <a:rPr lang="en-US" b="1" dirty="0" smtClean="0"/>
              <a:t>Road</a:t>
            </a:r>
          </a:p>
          <a:p>
            <a:r>
              <a:rPr lang="en-US" b="1" dirty="0" err="1" smtClean="0"/>
              <a:t>AH_Route</a:t>
            </a:r>
            <a:endParaRPr lang="en-US" b="1" dirty="0" smtClean="0"/>
          </a:p>
          <a:p>
            <a:endParaRPr lang="en-US" b="1" dirty="0"/>
          </a:p>
          <a:p>
            <a:r>
              <a:rPr lang="en-US" b="1" dirty="0" smtClean="0"/>
              <a:t>Sectn</a:t>
            </a:r>
          </a:p>
          <a:p>
            <a:r>
              <a:rPr lang="en-US" b="1" dirty="0" smtClean="0"/>
              <a:t>SEC</a:t>
            </a:r>
          </a:p>
          <a:p>
            <a:r>
              <a:rPr lang="en-US" b="1" dirty="0" smtClean="0"/>
              <a:t>sectn</a:t>
            </a:r>
          </a:p>
          <a:p>
            <a:r>
              <a:rPr lang="en-US" b="1" dirty="0" smtClean="0"/>
              <a:t>SECTON</a:t>
            </a:r>
          </a:p>
          <a:p>
            <a:r>
              <a:rPr lang="en-US" b="1" dirty="0" smtClean="0"/>
              <a:t>Section</a:t>
            </a:r>
          </a:p>
          <a:p>
            <a:r>
              <a:rPr lang="en-US" b="1" dirty="0" err="1" smtClean="0"/>
              <a:t>AH_Section</a:t>
            </a:r>
            <a:endParaRPr lang="en-US" b="1" dirty="0" smtClean="0"/>
          </a:p>
        </p:txBody>
      </p:sp>
      <p:sp>
        <p:nvSpPr>
          <p:cNvPr id="30" name="TextBox 29"/>
          <p:cNvSpPr txBox="1"/>
          <p:nvPr/>
        </p:nvSpPr>
        <p:spPr>
          <a:xfrm>
            <a:off x="2728545" y="1524000"/>
            <a:ext cx="1269258" cy="461665"/>
          </a:xfrm>
          <a:prstGeom prst="rect">
            <a:avLst/>
          </a:prstGeom>
          <a:noFill/>
        </p:spPr>
        <p:txBody>
          <a:bodyPr wrap="none" rtlCol="0">
            <a:spAutoFit/>
          </a:bodyPr>
          <a:lstStyle/>
          <a:p>
            <a:r>
              <a:rPr lang="en-US" sz="2400" b="1" dirty="0" smtClean="0"/>
              <a:t>COUNTY</a:t>
            </a:r>
            <a:endParaRPr lang="en-US" sz="2400" b="1" dirty="0"/>
          </a:p>
        </p:txBody>
      </p:sp>
      <p:sp>
        <p:nvSpPr>
          <p:cNvPr id="31" name="TextBox 30"/>
          <p:cNvSpPr txBox="1"/>
          <p:nvPr/>
        </p:nvSpPr>
        <p:spPr>
          <a:xfrm>
            <a:off x="2804745" y="3124200"/>
            <a:ext cx="1066510" cy="461665"/>
          </a:xfrm>
          <a:prstGeom prst="rect">
            <a:avLst/>
          </a:prstGeom>
          <a:noFill/>
        </p:spPr>
        <p:txBody>
          <a:bodyPr wrap="none" rtlCol="0">
            <a:spAutoFit/>
          </a:bodyPr>
          <a:lstStyle/>
          <a:p>
            <a:r>
              <a:rPr lang="en-US" sz="2400" b="1" dirty="0" smtClean="0"/>
              <a:t>ROUTE</a:t>
            </a:r>
            <a:endParaRPr lang="en-US" sz="2400" b="1" dirty="0"/>
          </a:p>
        </p:txBody>
      </p:sp>
      <p:sp>
        <p:nvSpPr>
          <p:cNvPr id="32" name="TextBox 31"/>
          <p:cNvSpPr txBox="1"/>
          <p:nvPr/>
        </p:nvSpPr>
        <p:spPr>
          <a:xfrm>
            <a:off x="2728545" y="4800600"/>
            <a:ext cx="1286121" cy="461665"/>
          </a:xfrm>
          <a:prstGeom prst="rect">
            <a:avLst/>
          </a:prstGeom>
          <a:noFill/>
        </p:spPr>
        <p:txBody>
          <a:bodyPr wrap="none" rtlCol="0">
            <a:spAutoFit/>
          </a:bodyPr>
          <a:lstStyle/>
          <a:p>
            <a:r>
              <a:rPr lang="en-US" sz="2400" b="1" dirty="0" smtClean="0"/>
              <a:t>SECTION</a:t>
            </a:r>
            <a:endParaRPr lang="en-US" sz="2400" b="1" dirty="0"/>
          </a:p>
        </p:txBody>
      </p:sp>
    </p:spTree>
    <p:extLst>
      <p:ext uri="{BB962C8B-B14F-4D97-AF65-F5344CB8AC3E}">
        <p14:creationId xmlns:p14="http://schemas.microsoft.com/office/powerpoint/2010/main" val="123891672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718242"/>
            <a:ext cx="8077200" cy="5421515"/>
          </a:xfrm>
          <a:prstGeom prst="rect">
            <a:avLst/>
          </a:prstGeom>
          <a:effectLst>
            <a:softEdge rad="50800"/>
          </a:effectLst>
        </p:spPr>
      </p:pic>
      <p:sp>
        <p:nvSpPr>
          <p:cNvPr id="5" name="TextBox 4"/>
          <p:cNvSpPr txBox="1"/>
          <p:nvPr/>
        </p:nvSpPr>
        <p:spPr>
          <a:xfrm>
            <a:off x="762000" y="2209800"/>
            <a:ext cx="725263" cy="646331"/>
          </a:xfrm>
          <a:prstGeom prst="rect">
            <a:avLst/>
          </a:prstGeom>
          <a:noFill/>
        </p:spPr>
        <p:txBody>
          <a:bodyPr wrap="none" rtlCol="0">
            <a:spAutoFit/>
          </a:bodyPr>
          <a:lstStyle/>
          <a:p>
            <a:r>
              <a:rPr lang="en-US" b="1" i="1" dirty="0" smtClean="0">
                <a:solidFill>
                  <a:schemeClr val="bg1"/>
                </a:solidFill>
              </a:rPr>
              <a:t>HEAD</a:t>
            </a:r>
          </a:p>
          <a:p>
            <a:r>
              <a:rPr lang="en-US" b="1" i="1" dirty="0" smtClean="0">
                <a:solidFill>
                  <a:schemeClr val="bg1"/>
                </a:solidFill>
              </a:rPr>
              <a:t>CHEF</a:t>
            </a:r>
            <a:endParaRPr lang="en-US" b="1" i="1" dirty="0">
              <a:solidFill>
                <a:schemeClr val="bg1"/>
              </a:solidFill>
            </a:endParaRPr>
          </a:p>
        </p:txBody>
      </p:sp>
      <p:sp>
        <p:nvSpPr>
          <p:cNvPr id="27" name="TextBox 26"/>
          <p:cNvSpPr txBox="1"/>
          <p:nvPr/>
        </p:nvSpPr>
        <p:spPr>
          <a:xfrm>
            <a:off x="2057400" y="1295400"/>
            <a:ext cx="725263" cy="646331"/>
          </a:xfrm>
          <a:prstGeom prst="rect">
            <a:avLst/>
          </a:prstGeom>
          <a:noFill/>
        </p:spPr>
        <p:txBody>
          <a:bodyPr wrap="none" rtlCol="0">
            <a:spAutoFit/>
          </a:bodyPr>
          <a:lstStyle/>
          <a:p>
            <a:r>
              <a:rPr lang="en-US" b="1" i="1" dirty="0" smtClean="0">
                <a:solidFill>
                  <a:schemeClr val="bg1"/>
                </a:solidFill>
              </a:rPr>
              <a:t>HEAD</a:t>
            </a:r>
          </a:p>
          <a:p>
            <a:r>
              <a:rPr lang="en-US" b="1" i="1" dirty="0" smtClean="0">
                <a:solidFill>
                  <a:schemeClr val="bg1"/>
                </a:solidFill>
              </a:rPr>
              <a:t>CHEF</a:t>
            </a:r>
            <a:endParaRPr lang="en-US" b="1" i="1" dirty="0">
              <a:solidFill>
                <a:schemeClr val="bg1"/>
              </a:solidFill>
            </a:endParaRPr>
          </a:p>
        </p:txBody>
      </p:sp>
      <p:sp>
        <p:nvSpPr>
          <p:cNvPr id="29" name="TextBox 28"/>
          <p:cNvSpPr txBox="1"/>
          <p:nvPr/>
        </p:nvSpPr>
        <p:spPr>
          <a:xfrm>
            <a:off x="4876800" y="1004472"/>
            <a:ext cx="725263" cy="646331"/>
          </a:xfrm>
          <a:prstGeom prst="rect">
            <a:avLst/>
          </a:prstGeom>
          <a:noFill/>
        </p:spPr>
        <p:txBody>
          <a:bodyPr wrap="none" rtlCol="0">
            <a:spAutoFit/>
          </a:bodyPr>
          <a:lstStyle/>
          <a:p>
            <a:r>
              <a:rPr lang="en-US" b="1" i="1" dirty="0" smtClean="0">
                <a:solidFill>
                  <a:schemeClr val="bg1"/>
                </a:solidFill>
              </a:rPr>
              <a:t>HEAD</a:t>
            </a:r>
          </a:p>
          <a:p>
            <a:r>
              <a:rPr lang="en-US" b="1" i="1" dirty="0" smtClean="0">
                <a:solidFill>
                  <a:schemeClr val="bg1"/>
                </a:solidFill>
              </a:rPr>
              <a:t>CHEF</a:t>
            </a:r>
            <a:endParaRPr lang="en-US" b="1" i="1" dirty="0">
              <a:solidFill>
                <a:schemeClr val="bg1"/>
              </a:solidFill>
            </a:endParaRPr>
          </a:p>
        </p:txBody>
      </p:sp>
      <p:sp>
        <p:nvSpPr>
          <p:cNvPr id="30" name="TextBox 29"/>
          <p:cNvSpPr txBox="1"/>
          <p:nvPr/>
        </p:nvSpPr>
        <p:spPr>
          <a:xfrm>
            <a:off x="6381068" y="972234"/>
            <a:ext cx="725263" cy="646331"/>
          </a:xfrm>
          <a:prstGeom prst="rect">
            <a:avLst/>
          </a:prstGeom>
          <a:noFill/>
        </p:spPr>
        <p:txBody>
          <a:bodyPr wrap="none" rtlCol="0">
            <a:spAutoFit/>
          </a:bodyPr>
          <a:lstStyle/>
          <a:p>
            <a:r>
              <a:rPr lang="en-US" b="1" i="1" dirty="0" smtClean="0">
                <a:solidFill>
                  <a:schemeClr val="bg1"/>
                </a:solidFill>
              </a:rPr>
              <a:t>HEAD</a:t>
            </a:r>
          </a:p>
          <a:p>
            <a:r>
              <a:rPr lang="en-US" b="1" i="1" dirty="0" smtClean="0">
                <a:solidFill>
                  <a:schemeClr val="bg1"/>
                </a:solidFill>
              </a:rPr>
              <a:t>CHEF</a:t>
            </a:r>
            <a:endParaRPr lang="en-US" b="1" i="1" dirty="0">
              <a:solidFill>
                <a:schemeClr val="bg1"/>
              </a:solidFill>
            </a:endParaRPr>
          </a:p>
        </p:txBody>
      </p:sp>
      <p:sp>
        <p:nvSpPr>
          <p:cNvPr id="31" name="TextBox 30"/>
          <p:cNvSpPr txBox="1"/>
          <p:nvPr/>
        </p:nvSpPr>
        <p:spPr>
          <a:xfrm>
            <a:off x="7315200" y="2195146"/>
            <a:ext cx="725263" cy="646331"/>
          </a:xfrm>
          <a:prstGeom prst="rect">
            <a:avLst/>
          </a:prstGeom>
          <a:noFill/>
        </p:spPr>
        <p:txBody>
          <a:bodyPr wrap="none" rtlCol="0">
            <a:spAutoFit/>
          </a:bodyPr>
          <a:lstStyle/>
          <a:p>
            <a:r>
              <a:rPr lang="en-US" b="1" i="1" dirty="0" smtClean="0">
                <a:solidFill>
                  <a:schemeClr val="bg1"/>
                </a:solidFill>
              </a:rPr>
              <a:t>HEAD</a:t>
            </a:r>
          </a:p>
          <a:p>
            <a:r>
              <a:rPr lang="en-US" b="1" i="1" dirty="0" smtClean="0">
                <a:solidFill>
                  <a:schemeClr val="bg1"/>
                </a:solidFill>
              </a:rPr>
              <a:t>CHEF</a:t>
            </a:r>
            <a:endParaRPr lang="en-US" b="1" i="1" dirty="0">
              <a:solidFill>
                <a:schemeClr val="bg1"/>
              </a:solidFill>
            </a:endParaRPr>
          </a:p>
        </p:txBody>
      </p:sp>
      <p:sp>
        <p:nvSpPr>
          <p:cNvPr id="9" name="TextBox 8"/>
          <p:cNvSpPr txBox="1"/>
          <p:nvPr/>
        </p:nvSpPr>
        <p:spPr>
          <a:xfrm>
            <a:off x="500896" y="271417"/>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IDENTIFIED CHALLENGES</a:t>
            </a:r>
            <a:endParaRPr lang="en-US" sz="28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56608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descr="Image result for burned 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908" y="1524000"/>
            <a:ext cx="6892982" cy="459532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8746" y="5791200"/>
            <a:ext cx="8413998" cy="954107"/>
          </a:xfrm>
          <a:prstGeom prst="rect">
            <a:avLst/>
          </a:prstGeom>
          <a:noFill/>
        </p:spPr>
        <p:txBody>
          <a:bodyPr wrap="square" rtlCol="0">
            <a:spAutoFit/>
          </a:bodyPr>
          <a:lstStyle/>
          <a:p>
            <a:pPr algn="ctr"/>
            <a:endParaRPr lang="en-US" sz="2800" b="1" dirty="0" smtClean="0">
              <a:solidFill>
                <a:prstClr val="white"/>
              </a:solidFill>
              <a:latin typeface="Arial" panose="020B0604020202020204" pitchFamily="34" charset="0"/>
              <a:cs typeface="Arial" panose="020B0604020202020204" pitchFamily="34" charset="0"/>
            </a:endParaRPr>
          </a:p>
          <a:p>
            <a:pPr algn="ctr"/>
            <a:endParaRPr lang="en-US" sz="2800" b="1" dirty="0">
              <a:solidFill>
                <a:prstClr val="white"/>
              </a:solidFill>
              <a:latin typeface="Arial" panose="020B0604020202020204" pitchFamily="34" charset="0"/>
              <a:cs typeface="Arial" panose="020B0604020202020204" pitchFamily="34" charset="0"/>
            </a:endParaRPr>
          </a:p>
        </p:txBody>
      </p:sp>
      <p:sp>
        <p:nvSpPr>
          <p:cNvPr id="7" name="TextBox 6"/>
          <p:cNvSpPr txBox="1"/>
          <p:nvPr/>
        </p:nvSpPr>
        <p:spPr>
          <a:xfrm>
            <a:off x="500896" y="271417"/>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IDENTIFIED CHALLENGES</a:t>
            </a:r>
            <a:endParaRPr lang="en-US" sz="28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543736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 DIFFERENT APPROACH</a:t>
            </a:r>
            <a:endParaRPr lang="en-US" sz="2800" b="1" dirty="0">
              <a:solidFill>
                <a:prstClr val="white"/>
              </a:solidFill>
              <a:latin typeface="Arial" panose="020B0604020202020204" pitchFamily="34" charset="0"/>
              <a:cs typeface="Arial" panose="020B0604020202020204" pitchFamily="34" charset="0"/>
            </a:endParaRPr>
          </a:p>
        </p:txBody>
      </p:sp>
      <p:sp>
        <p:nvSpPr>
          <p:cNvPr id="3" name="TextBox 2"/>
          <p:cNvSpPr txBox="1"/>
          <p:nvPr/>
        </p:nvSpPr>
        <p:spPr>
          <a:xfrm>
            <a:off x="3657600" y="1143000"/>
            <a:ext cx="1678665" cy="369332"/>
          </a:xfrm>
          <a:prstGeom prst="rect">
            <a:avLst/>
          </a:prstGeom>
          <a:noFill/>
        </p:spPr>
        <p:txBody>
          <a:bodyPr wrap="none" rtlCol="0">
            <a:spAutoFit/>
          </a:bodyPr>
          <a:lstStyle/>
          <a:p>
            <a:r>
              <a:rPr lang="en-US" dirty="0" smtClean="0"/>
              <a:t>December 2016</a:t>
            </a:r>
            <a:endParaRPr lang="en-US" dirty="0"/>
          </a:p>
        </p:txBody>
      </p:sp>
      <p:pic>
        <p:nvPicPr>
          <p:cNvPr id="4" name="Picture 3"/>
          <p:cNvPicPr>
            <a:picLocks noChangeAspect="1"/>
          </p:cNvPicPr>
          <p:nvPr/>
        </p:nvPicPr>
        <p:blipFill>
          <a:blip r:embed="rId2"/>
          <a:stretch>
            <a:fillRect/>
          </a:stretch>
        </p:blipFill>
        <p:spPr>
          <a:xfrm>
            <a:off x="2286000" y="1512332"/>
            <a:ext cx="4191000" cy="1104693"/>
          </a:xfrm>
          <a:prstGeom prst="rect">
            <a:avLst/>
          </a:prstGeom>
        </p:spPr>
      </p:pic>
      <p:sp>
        <p:nvSpPr>
          <p:cNvPr id="8" name="TextBox 7"/>
          <p:cNvSpPr txBox="1"/>
          <p:nvPr/>
        </p:nvSpPr>
        <p:spPr>
          <a:xfrm>
            <a:off x="289933" y="2986357"/>
            <a:ext cx="8413998" cy="353943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DATA BUSINESS PLAN</a:t>
            </a:r>
          </a:p>
          <a:p>
            <a:pPr algn="ctr"/>
            <a:endParaRPr lang="en-US" sz="2800" b="1" dirty="0">
              <a:solidFill>
                <a:prstClr val="white"/>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400" b="1" dirty="0" smtClean="0">
                <a:solidFill>
                  <a:prstClr val="white"/>
                </a:solidFill>
                <a:latin typeface="Arial" panose="020B0604020202020204" pitchFamily="34" charset="0"/>
                <a:cs typeface="Arial" panose="020B0604020202020204" pitchFamily="34" charset="0"/>
              </a:rPr>
              <a:t>Develop a plan for A</a:t>
            </a:r>
            <a:r>
              <a:rPr lang="en-US" b="1" dirty="0" smtClean="0">
                <a:solidFill>
                  <a:prstClr val="white"/>
                </a:solidFill>
                <a:latin typeface="Arial" panose="020B0604020202020204" pitchFamily="34" charset="0"/>
                <a:cs typeface="Arial" panose="020B0604020202020204" pitchFamily="34" charset="0"/>
              </a:rPr>
              <a:t>R</a:t>
            </a:r>
            <a:r>
              <a:rPr lang="en-US" sz="2400" b="1" dirty="0" smtClean="0">
                <a:solidFill>
                  <a:prstClr val="white"/>
                </a:solidFill>
                <a:latin typeface="Arial" panose="020B0604020202020204" pitchFamily="34" charset="0"/>
                <a:cs typeface="Arial" panose="020B0604020202020204" pitchFamily="34" charset="0"/>
              </a:rPr>
              <a:t>DOT to meet current and future business needs for data</a:t>
            </a:r>
          </a:p>
          <a:p>
            <a:endParaRPr lang="en-US" sz="2400" b="1" dirty="0" smtClean="0">
              <a:solidFill>
                <a:prstClr val="white"/>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400" b="1" dirty="0" smtClean="0">
                <a:solidFill>
                  <a:prstClr val="white"/>
                </a:solidFill>
                <a:latin typeface="Arial" panose="020B0604020202020204" pitchFamily="34" charset="0"/>
                <a:cs typeface="Arial" panose="020B0604020202020204" pitchFamily="34" charset="0"/>
              </a:rPr>
              <a:t>Comply with state and federal requirements</a:t>
            </a:r>
          </a:p>
          <a:p>
            <a:endParaRPr lang="en-US" sz="2400" b="1" dirty="0" smtClean="0">
              <a:solidFill>
                <a:prstClr val="white"/>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400" b="1" dirty="0" smtClean="0">
                <a:solidFill>
                  <a:prstClr val="white"/>
                </a:solidFill>
                <a:latin typeface="Arial" panose="020B0604020202020204" pitchFamily="34" charset="0"/>
                <a:cs typeface="Arial" panose="020B0604020202020204" pitchFamily="34" charset="0"/>
              </a:rPr>
              <a:t>Improve organization, collaboration, collection, analysis and reporting of data</a:t>
            </a:r>
            <a:endParaRPr lang="en-US" sz="24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5085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413998"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FROM THE OUTSIDE LOOKING IN</a:t>
            </a:r>
            <a:endParaRPr lang="en-US" sz="2800" b="1" dirty="0">
              <a:solidFill>
                <a:prstClr val="whit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66800"/>
            <a:ext cx="8579355" cy="5644313"/>
          </a:xfrm>
          <a:prstGeom prst="rect">
            <a:avLst/>
          </a:prstGeom>
        </p:spPr>
      </p:pic>
      <p:pic>
        <p:nvPicPr>
          <p:cNvPr id="6" name="Picture 5"/>
          <p:cNvPicPr>
            <a:picLocks noChangeAspect="1"/>
          </p:cNvPicPr>
          <p:nvPr/>
        </p:nvPicPr>
        <p:blipFill>
          <a:blip r:embed="rId3"/>
          <a:stretch>
            <a:fillRect/>
          </a:stretch>
        </p:blipFill>
        <p:spPr>
          <a:xfrm>
            <a:off x="5181600" y="1371600"/>
            <a:ext cx="1447800" cy="613333"/>
          </a:xfrm>
          <a:prstGeom prst="rect">
            <a:avLst/>
          </a:prstGeom>
        </p:spPr>
      </p:pic>
      <p:pic>
        <p:nvPicPr>
          <p:cNvPr id="7" name="Picture 6"/>
          <p:cNvPicPr>
            <a:picLocks noChangeAspect="1"/>
          </p:cNvPicPr>
          <p:nvPr/>
        </p:nvPicPr>
        <p:blipFill>
          <a:blip r:embed="rId4"/>
          <a:stretch>
            <a:fillRect/>
          </a:stretch>
        </p:blipFill>
        <p:spPr>
          <a:xfrm>
            <a:off x="3222877" y="4572000"/>
            <a:ext cx="1371600" cy="575534"/>
          </a:xfrm>
          <a:prstGeom prst="rect">
            <a:avLst/>
          </a:prstGeom>
        </p:spPr>
      </p:pic>
    </p:spTree>
    <p:extLst>
      <p:ext uri="{BB962C8B-B14F-4D97-AF65-F5344CB8AC3E}">
        <p14:creationId xmlns:p14="http://schemas.microsoft.com/office/powerpoint/2010/main" val="7351274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3130"/>
            <a:ext cx="8413998" cy="1200329"/>
          </a:xfrm>
          <a:prstGeom prst="rect">
            <a:avLst/>
          </a:prstGeom>
          <a:noFill/>
        </p:spPr>
        <p:txBody>
          <a:bodyPr wrap="square" rtlCol="0">
            <a:spAutoFit/>
          </a:bodyPr>
          <a:lstStyle/>
          <a:p>
            <a:pPr algn="ctr"/>
            <a:r>
              <a:rPr lang="en-US" sz="2400" b="1" dirty="0" smtClean="0">
                <a:solidFill>
                  <a:prstClr val="white"/>
                </a:solidFill>
                <a:latin typeface="Arial" panose="020B0604020202020204" pitchFamily="34" charset="0"/>
                <a:cs typeface="Arial" panose="020B0604020202020204" pitchFamily="34" charset="0"/>
              </a:rPr>
              <a:t>MISSION: DEVELOP AN ACTIONABLE </a:t>
            </a:r>
          </a:p>
          <a:p>
            <a:pPr algn="ctr"/>
            <a:r>
              <a:rPr lang="en-US" sz="2400" b="1" dirty="0" smtClean="0">
                <a:solidFill>
                  <a:prstClr val="white"/>
                </a:solidFill>
                <a:latin typeface="Arial" panose="020B0604020202020204" pitchFamily="34" charset="0"/>
                <a:cs typeface="Arial" panose="020B0604020202020204" pitchFamily="34" charset="0"/>
              </a:rPr>
              <a:t>ROADMAP TO IMPROVE DATA AT AN </a:t>
            </a:r>
          </a:p>
          <a:p>
            <a:pPr algn="ctr"/>
            <a:r>
              <a:rPr lang="en-US" sz="2400" b="1" dirty="0" smtClean="0">
                <a:solidFill>
                  <a:prstClr val="white"/>
                </a:solidFill>
                <a:latin typeface="Arial" panose="020B0604020202020204" pitchFamily="34" charset="0"/>
                <a:cs typeface="Arial" panose="020B0604020202020204" pitchFamily="34" charset="0"/>
              </a:rPr>
              <a:t>ENTERPRISE LEVEL</a:t>
            </a:r>
            <a:endParaRPr lang="en-US" sz="2400" b="1" dirty="0">
              <a:solidFill>
                <a:prstClr val="white"/>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550" y="1005238"/>
            <a:ext cx="5886450" cy="5886450"/>
          </a:xfrm>
          <a:prstGeom prst="rect">
            <a:avLst/>
          </a:prstGeom>
        </p:spPr>
      </p:pic>
      <p:sp>
        <p:nvSpPr>
          <p:cNvPr id="4" name="TextBox 3"/>
          <p:cNvSpPr txBox="1"/>
          <p:nvPr/>
        </p:nvSpPr>
        <p:spPr>
          <a:xfrm>
            <a:off x="5257800" y="4953000"/>
            <a:ext cx="2980303" cy="646331"/>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Assess the current state of </a:t>
            </a:r>
          </a:p>
          <a:p>
            <a:r>
              <a:rPr lang="en-US" dirty="0" smtClean="0">
                <a:latin typeface="Arial" panose="020B0604020202020204" pitchFamily="34" charset="0"/>
                <a:cs typeface="Arial" panose="020B0604020202020204" pitchFamily="34" charset="0"/>
              </a:rPr>
              <a:t>data at A</a:t>
            </a:r>
            <a:r>
              <a:rPr lang="en-US" sz="1400" dirty="0" smtClean="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DOT</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6099577" y="2590800"/>
            <a:ext cx="3044423" cy="646331"/>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Examine, create, and revise</a:t>
            </a:r>
          </a:p>
          <a:p>
            <a:r>
              <a:rPr lang="en-US" dirty="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olicies and documentation</a:t>
            </a:r>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2281641" y="2209800"/>
            <a:ext cx="2364750" cy="646331"/>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Advertise to and train</a:t>
            </a:r>
          </a:p>
          <a:p>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ata users</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5496168" y="1182707"/>
            <a:ext cx="3236784" cy="923330"/>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Implement Data Governance</a:t>
            </a:r>
          </a:p>
          <a:p>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t an Enterprise (Department)</a:t>
            </a:r>
          </a:p>
          <a:p>
            <a:r>
              <a:rPr lang="en-US" dirty="0" smtClean="0">
                <a:latin typeface="Arial" panose="020B0604020202020204" pitchFamily="34" charset="0"/>
                <a:cs typeface="Arial" panose="020B0604020202020204" pitchFamily="34" charset="0"/>
              </a:rPr>
              <a:t>level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6736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1000"/>
                                        <p:tgtEl>
                                          <p:spTgt spid="9">
                                            <p:txEl>
                                              <p:pRg st="0" end="0"/>
                                            </p:txEl>
                                          </p:spTgt>
                                        </p:tgtEl>
                                      </p:cBhvr>
                                    </p:animEffect>
                                    <p:anim calcmode="lin" valueType="num">
                                      <p:cBhvr>
                                        <p:cTn id="2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1000"/>
                                        <p:tgtEl>
                                          <p:spTgt spid="9">
                                            <p:txEl>
                                              <p:pRg st="1" end="1"/>
                                            </p:txEl>
                                          </p:spTgt>
                                        </p:tgtEl>
                                      </p:cBhvr>
                                    </p:animEffect>
                                    <p:anim calcmode="lin" valueType="num">
                                      <p:cBhvr>
                                        <p:cTn id="3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1000"/>
                                        <p:tgtEl>
                                          <p:spTgt spid="10">
                                            <p:txEl>
                                              <p:pRg st="0" end="0"/>
                                            </p:txEl>
                                          </p:spTgt>
                                        </p:tgtEl>
                                      </p:cBhvr>
                                    </p:animEffect>
                                    <p:anim calcmode="lin" valueType="num">
                                      <p:cBhvr>
                                        <p:cTn id="3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1000"/>
                                        <p:tgtEl>
                                          <p:spTgt spid="10">
                                            <p:txEl>
                                              <p:pRg st="1" end="1"/>
                                            </p:txEl>
                                          </p:spTgt>
                                        </p:tgtEl>
                                      </p:cBhvr>
                                    </p:animEffect>
                                    <p:anim calcmode="lin" valueType="num">
                                      <p:cBhvr>
                                        <p:cTn id="4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fade">
                                      <p:cBhvr>
                                        <p:cTn id="48" dur="1000"/>
                                        <p:tgtEl>
                                          <p:spTgt spid="10">
                                            <p:txEl>
                                              <p:pRg st="2" end="2"/>
                                            </p:txEl>
                                          </p:spTgt>
                                        </p:tgtEl>
                                      </p:cBhvr>
                                    </p:animEffect>
                                    <p:anim calcmode="lin" valueType="num">
                                      <p:cBhvr>
                                        <p:cTn id="4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21118</TotalTime>
  <Words>871</Words>
  <Application>Microsoft Office PowerPoint</Application>
  <PresentationFormat>On-screen Show (4:3)</PresentationFormat>
  <Paragraphs>175</Paragraphs>
  <Slides>31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ahtd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Hawkins, Sharon</dc:creator>
  <cp:lastModifiedBy>Hawkins, Sharon</cp:lastModifiedBy>
  <cp:revision>144</cp:revision>
  <cp:lastPrinted>2019-04-20T19:49:33Z</cp:lastPrinted>
  <dcterms:created xsi:type="dcterms:W3CDTF">2018-09-17T17:38:24Z</dcterms:created>
  <dcterms:modified xsi:type="dcterms:W3CDTF">2019-08-14T15:15:00Z</dcterms:modified>
</cp:coreProperties>
</file>